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2" r:id="rId4"/>
  </p:sldMasterIdLst>
  <p:notesMasterIdLst>
    <p:notesMasterId r:id="rId27"/>
  </p:notesMasterIdLst>
  <p:sldIdLst>
    <p:sldId id="256" r:id="rId5"/>
    <p:sldId id="257" r:id="rId6"/>
    <p:sldId id="422" r:id="rId7"/>
    <p:sldId id="424" r:id="rId8"/>
    <p:sldId id="1236" r:id="rId9"/>
    <p:sldId id="1225" r:id="rId10"/>
    <p:sldId id="1270" r:id="rId11"/>
    <p:sldId id="1237" r:id="rId12"/>
    <p:sldId id="1266" r:id="rId13"/>
    <p:sldId id="1238" r:id="rId14"/>
    <p:sldId id="1239" r:id="rId15"/>
    <p:sldId id="1271" r:id="rId16"/>
    <p:sldId id="1261" r:id="rId17"/>
    <p:sldId id="1262" r:id="rId18"/>
    <p:sldId id="1263" r:id="rId19"/>
    <p:sldId id="1267" r:id="rId20"/>
    <p:sldId id="1264" r:id="rId21"/>
    <p:sldId id="1273" r:id="rId22"/>
    <p:sldId id="1265" r:id="rId23"/>
    <p:sldId id="1269" r:id="rId24"/>
    <p:sldId id="1272" r:id="rId25"/>
    <p:sldId id="1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519E"/>
    <a:srgbClr val="8EC423"/>
    <a:srgbClr val="2DA9E1"/>
    <a:srgbClr val="1C36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0"/>
    <p:restoredTop sz="96327"/>
  </p:normalViewPr>
  <p:slideViewPr>
    <p:cSldViewPr snapToGrid="0" snapToObjects="1">
      <p:cViewPr varScale="1">
        <p:scale>
          <a:sx n="128" d="100"/>
          <a:sy n="128" d="100"/>
        </p:scale>
        <p:origin x="11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9992B-A26C-6A4B-AC27-2602734F2866}"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CCFD4-A7F8-054B-8822-BC244B953582}" type="slidenum">
              <a:rPr lang="en-US" smtClean="0"/>
              <a:t>‹#›</a:t>
            </a:fld>
            <a:endParaRPr lang="en-US"/>
          </a:p>
        </p:txBody>
      </p:sp>
    </p:spTree>
    <p:extLst>
      <p:ext uri="{BB962C8B-B14F-4D97-AF65-F5344CB8AC3E}">
        <p14:creationId xmlns:p14="http://schemas.microsoft.com/office/powerpoint/2010/main" val="243701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32949-6C1B-4524-9373-A9FFD9B36AFA}" type="slidenum">
              <a:rPr lang="en-US" smtClean="0"/>
              <a:t>6</a:t>
            </a:fld>
            <a:endParaRPr lang="en-US" dirty="0"/>
          </a:p>
        </p:txBody>
      </p:sp>
    </p:spTree>
    <p:extLst>
      <p:ext uri="{BB962C8B-B14F-4D97-AF65-F5344CB8AC3E}">
        <p14:creationId xmlns:p14="http://schemas.microsoft.com/office/powerpoint/2010/main" val="40295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32949-6C1B-4524-9373-A9FFD9B36AFA}" type="slidenum">
              <a:rPr lang="en-US" smtClean="0"/>
              <a:t>7</a:t>
            </a:fld>
            <a:endParaRPr lang="en-US" dirty="0"/>
          </a:p>
        </p:txBody>
      </p:sp>
    </p:spTree>
    <p:extLst>
      <p:ext uri="{BB962C8B-B14F-4D97-AF65-F5344CB8AC3E}">
        <p14:creationId xmlns:p14="http://schemas.microsoft.com/office/powerpoint/2010/main" val="986822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Hex_01">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7A4BE5-FE46-EA43-B6B0-450DE02CC3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3" name="blue/green box bottom">
            <a:extLst>
              <a:ext uri="{FF2B5EF4-FFF2-40B4-BE49-F238E27FC236}">
                <a16:creationId xmlns:a16="http://schemas.microsoft.com/office/drawing/2014/main" id="{01F9400E-D49A-AA40-B4BD-53F03EC31D76}"/>
              </a:ext>
            </a:extLst>
          </p:cNvPr>
          <p:cNvGrpSpPr/>
          <p:nvPr userDrawn="1"/>
        </p:nvGrpSpPr>
        <p:grpSpPr>
          <a:xfrm>
            <a:off x="0" y="5340350"/>
            <a:ext cx="12192000" cy="1517650"/>
            <a:chOff x="0" y="5340350"/>
            <a:chExt cx="12192000" cy="1517650"/>
          </a:xfrm>
        </p:grpSpPr>
        <p:sp>
          <p:nvSpPr>
            <p:cNvPr id="11" name="Rectangle 10">
              <a:extLst>
                <a:ext uri="{FF2B5EF4-FFF2-40B4-BE49-F238E27FC236}">
                  <a16:creationId xmlns:a16="http://schemas.microsoft.com/office/drawing/2014/main" id="{7C04B8F3-C379-C04D-8634-1CDEC81586E2}"/>
                </a:ext>
              </a:extLst>
            </p:cNvPr>
            <p:cNvSpPr/>
            <p:nvPr userDrawn="1"/>
          </p:nvSpPr>
          <p:spPr bwMode="auto">
            <a:xfrm>
              <a:off x="0" y="5444519"/>
              <a:ext cx="12192000" cy="1413481"/>
            </a:xfrm>
            <a:prstGeom prst="rect">
              <a:avLst/>
            </a:prstGeom>
            <a:solidFill>
              <a:srgbClr val="0751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Rectangle 11">
              <a:extLst>
                <a:ext uri="{FF2B5EF4-FFF2-40B4-BE49-F238E27FC236}">
                  <a16:creationId xmlns:a16="http://schemas.microsoft.com/office/drawing/2014/main" id="{003207E4-91BC-AB48-939F-AAC2AA29BF23}"/>
                </a:ext>
              </a:extLst>
            </p:cNvPr>
            <p:cNvSpPr/>
            <p:nvPr userDrawn="1"/>
          </p:nvSpPr>
          <p:spPr bwMode="auto">
            <a:xfrm>
              <a:off x="0" y="5340350"/>
              <a:ext cx="12192000" cy="104169"/>
            </a:xfrm>
            <a:prstGeom prst="rect">
              <a:avLst/>
            </a:prstGeom>
            <a:solidFill>
              <a:srgbClr val="8EC42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21" name="Text Placeholder 20">
            <a:extLst>
              <a:ext uri="{FF2B5EF4-FFF2-40B4-BE49-F238E27FC236}">
                <a16:creationId xmlns:a16="http://schemas.microsoft.com/office/drawing/2014/main" id="{E1DFF24A-6025-2847-8C93-29954BFB7B89}"/>
              </a:ext>
            </a:extLst>
          </p:cNvPr>
          <p:cNvSpPr>
            <a:spLocks noGrp="1"/>
          </p:cNvSpPr>
          <p:nvPr>
            <p:ph type="body" sz="quarter" idx="13" hasCustomPrompt="1"/>
          </p:nvPr>
        </p:nvSpPr>
        <p:spPr>
          <a:xfrm>
            <a:off x="2837144" y="1938829"/>
            <a:ext cx="9354855" cy="2292350"/>
          </a:xfrm>
          <a:prstGeom prst="rect">
            <a:avLst/>
          </a:prstGeom>
          <a:noFill/>
        </p:spPr>
        <p:txBody>
          <a:bodyPr wrap="square" lIns="365760" tIns="822960" rIns="1097280" bIns="822960" anchor="ctr" anchorCtr="0">
            <a:noAutofit/>
          </a:bodyPr>
          <a:lstStyle>
            <a:lvl1pPr marL="0" indent="0">
              <a:buFont typeface="Arial" panose="020B0604020202020204" pitchFamily="34" charset="0"/>
              <a:buNone/>
              <a:tabLst/>
              <a:defRPr sz="3600" b="1" i="0">
                <a:solidFill>
                  <a:schemeClr val="tx2"/>
                </a:solidFill>
                <a:latin typeface="Arial" panose="020B0604020202020204" pitchFamily="34" charset="0"/>
                <a:cs typeface="Arial" panose="020B0604020202020204" pitchFamily="34" charset="0"/>
              </a:defRPr>
            </a:lvl1pPr>
            <a:lvl2pPr marL="9525" indent="0">
              <a:buFontTx/>
              <a:buNone/>
              <a:tabLst/>
              <a:defRPr sz="2400">
                <a:solidFill>
                  <a:schemeClr val="tx2"/>
                </a:solidFill>
                <a:latin typeface="Arial" panose="020B0604020202020204" pitchFamily="34" charset="0"/>
                <a:cs typeface="Arial" panose="020B0604020202020204" pitchFamily="34" charset="0"/>
              </a:defRPr>
            </a:lvl2pPr>
            <a:lvl3pPr marL="914400" indent="0">
              <a:buFontTx/>
              <a:buNone/>
              <a:defRPr/>
            </a:lvl3pPr>
            <a:lvl4pPr marL="1371600" indent="0">
              <a:buFontTx/>
              <a:buNone/>
              <a:defRPr/>
            </a:lvl4pPr>
            <a:lvl5pPr marL="1828800" indent="0">
              <a:buFontTx/>
              <a:buNone/>
              <a:defRPr/>
            </a:lvl5pPr>
          </a:lstStyle>
          <a:p>
            <a:pPr lvl="0"/>
            <a:r>
              <a:rPr lang="en-US" dirty="0"/>
              <a:t>Click to edit title</a:t>
            </a:r>
          </a:p>
          <a:p>
            <a:pPr lvl="1"/>
            <a:r>
              <a:rPr lang="en-US" dirty="0"/>
              <a:t>Click to edit subtitle</a:t>
            </a:r>
          </a:p>
        </p:txBody>
      </p:sp>
      <p:pic>
        <p:nvPicPr>
          <p:cNvPr id="17" name="Picture 16">
            <a:extLst>
              <a:ext uri="{FF2B5EF4-FFF2-40B4-BE49-F238E27FC236}">
                <a16:creationId xmlns:a16="http://schemas.microsoft.com/office/drawing/2014/main" id="{D6BFF5DD-7DCF-9548-B217-A9B72A1797C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8455024" y="5910196"/>
            <a:ext cx="3191255" cy="473702"/>
          </a:xfrm>
          <a:prstGeom prst="rect">
            <a:avLst/>
          </a:prstGeom>
        </p:spPr>
      </p:pic>
      <p:sp>
        <p:nvSpPr>
          <p:cNvPr id="14" name="Text Placeholder 46">
            <a:extLst>
              <a:ext uri="{FF2B5EF4-FFF2-40B4-BE49-F238E27FC236}">
                <a16:creationId xmlns:a16="http://schemas.microsoft.com/office/drawing/2014/main" id="{45BFF713-8DD6-6843-86C3-2D1862E3CA9C}"/>
              </a:ext>
            </a:extLst>
          </p:cNvPr>
          <p:cNvSpPr>
            <a:spLocks noGrp="1"/>
          </p:cNvSpPr>
          <p:nvPr>
            <p:ph type="body" sz="quarter" idx="16"/>
          </p:nvPr>
        </p:nvSpPr>
        <p:spPr>
          <a:xfrm>
            <a:off x="670142" y="273297"/>
            <a:ext cx="2541981" cy="1392237"/>
          </a:xfrm>
          <a:effectLst/>
        </p:spPr>
        <p:txBody>
          <a:bodyPr lIns="0" rIns="0" bIns="0" anchor="b" anchorCtr="0">
            <a:noAutofit/>
          </a:bodyPr>
          <a:lstStyle>
            <a:lvl1pPr marL="7938" indent="0">
              <a:buFontTx/>
              <a:buNone/>
              <a:tabLst/>
              <a:defRPr sz="1600" b="1" i="0">
                <a:solidFill>
                  <a:schemeClr val="tx2"/>
                </a:solidFill>
                <a:latin typeface="Arial" panose="020B0604020202020204" pitchFamily="34" charset="0"/>
                <a:cs typeface="Arial" panose="020B0604020202020204" pitchFamily="34" charset="0"/>
              </a:defRPr>
            </a:lvl1pPr>
            <a:lvl2pPr marL="457200" indent="0">
              <a:buFontTx/>
              <a:buNone/>
              <a:defRPr b="0" i="0">
                <a:solidFill>
                  <a:schemeClr val="bg1"/>
                </a:solidFill>
                <a:latin typeface="Myriad Pro Cond" panose="020B0506030403020204" pitchFamily="34" charset="0"/>
              </a:defRPr>
            </a:lvl2pPr>
            <a:lvl3pPr marL="7938" indent="0">
              <a:buFontTx/>
              <a:buNone/>
              <a:tabLst/>
              <a:defRPr sz="1600" b="0" i="0">
                <a:solidFill>
                  <a:schemeClr val="tx2"/>
                </a:solidFill>
                <a:latin typeface="Arial" panose="020B0604020202020204" pitchFamily="34" charset="0"/>
                <a:cs typeface="Arial" panose="020B0604020202020204" pitchFamily="34" charset="0"/>
              </a:defRPr>
            </a:lvl3pPr>
            <a:lvl4pPr marL="1371600" indent="0">
              <a:buFontTx/>
              <a:buNone/>
              <a:defRPr b="0" i="0">
                <a:solidFill>
                  <a:schemeClr val="bg1"/>
                </a:solidFill>
                <a:latin typeface="Myriad Pro Cond" panose="020B0506030403020204" pitchFamily="34" charset="0"/>
              </a:defRPr>
            </a:lvl4pPr>
            <a:lvl5pPr marL="1828800" indent="0">
              <a:buFontTx/>
              <a:buNone/>
              <a:defRPr b="0" i="0">
                <a:solidFill>
                  <a:schemeClr val="bg1"/>
                </a:solidFill>
                <a:latin typeface="Myriad Pro Cond" panose="020B05060304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F986395B-C668-6A2C-767F-271F7618CD41}"/>
              </a:ext>
            </a:extLst>
          </p:cNvPr>
          <p:cNvPicPr>
            <a:picLocks noChangeAspect="1"/>
          </p:cNvPicPr>
          <p:nvPr userDrawn="1"/>
        </p:nvPicPr>
        <p:blipFill>
          <a:blip r:embed="rId4">
            <a:alphaModFix amt="50000"/>
          </a:blip>
          <a:stretch>
            <a:fillRect/>
          </a:stretch>
        </p:blipFill>
        <p:spPr>
          <a:xfrm>
            <a:off x="6234422" y="6027702"/>
            <a:ext cx="1968500" cy="317500"/>
          </a:xfrm>
          <a:prstGeom prst="rect">
            <a:avLst/>
          </a:prstGeom>
        </p:spPr>
      </p:pic>
      <p:cxnSp>
        <p:nvCxnSpPr>
          <p:cNvPr id="10" name="Straight Connector 9">
            <a:extLst>
              <a:ext uri="{FF2B5EF4-FFF2-40B4-BE49-F238E27FC236}">
                <a16:creationId xmlns:a16="http://schemas.microsoft.com/office/drawing/2014/main" id="{D171D40B-6CB1-19DD-7A32-86467D380D26}"/>
              </a:ext>
            </a:extLst>
          </p:cNvPr>
          <p:cNvCxnSpPr>
            <a:cxnSpLocks/>
          </p:cNvCxnSpPr>
          <p:nvPr userDrawn="1"/>
        </p:nvCxnSpPr>
        <p:spPr>
          <a:xfrm>
            <a:off x="8352766" y="6008183"/>
            <a:ext cx="0" cy="355600"/>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788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orient="horz" pos="1920">
          <p15:clr>
            <a:srgbClr val="FBAE40"/>
          </p15:clr>
        </p15:guide>
        <p15:guide id="4" pos="53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Blue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49" y="1739901"/>
            <a:ext cx="6704153"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8465770" y="-1"/>
            <a:ext cx="3726230" cy="62377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8871283" y="522288"/>
            <a:ext cx="2919664" cy="4351338"/>
          </a:xfrm>
          <a:prstGeom prst="rect">
            <a:avLst/>
          </a:prstGeom>
        </p:spPr>
        <p:txBody>
          <a:bodyPr>
            <a:normAutofit/>
          </a:bodyPr>
          <a:lstStyle>
            <a:lvl1pPr marL="0" indent="0">
              <a:buFontTx/>
              <a:buNone/>
              <a:defRPr sz="2000">
                <a:solidFill>
                  <a:schemeClr val="tx1">
                    <a:lumMod val="65000"/>
                    <a:lumOff val="35000"/>
                  </a:schemeClr>
                </a:solidFill>
              </a:defRPr>
            </a:lvl1pPr>
          </a:lstStyle>
          <a:p>
            <a:r>
              <a:rPr lang="en-US" dirty="0"/>
              <a:t>Click photo icon below to insert picture</a:t>
            </a:r>
            <a:br>
              <a:rPr lang="en-US" dirty="0"/>
            </a:br>
            <a:r>
              <a:rPr lang="en-US" dirty="0"/>
              <a:t>(if replacing picture, you will have to reset your crop area)</a:t>
            </a:r>
          </a:p>
        </p:txBody>
      </p:sp>
      <p:sp>
        <p:nvSpPr>
          <p:cNvPr id="10" name="Title 1">
            <a:extLst>
              <a:ext uri="{FF2B5EF4-FFF2-40B4-BE49-F238E27FC236}">
                <a16:creationId xmlns:a16="http://schemas.microsoft.com/office/drawing/2014/main" id="{080018A3-14FE-A04B-A3B4-D9AA55483B48}"/>
              </a:ext>
            </a:extLst>
          </p:cNvPr>
          <p:cNvSpPr>
            <a:spLocks noGrp="1"/>
          </p:cNvSpPr>
          <p:nvPr>
            <p:ph type="title" hasCustomPrompt="1"/>
          </p:nvPr>
        </p:nvSpPr>
        <p:spPr>
          <a:xfrm>
            <a:off x="938151" y="558602"/>
            <a:ext cx="6704151" cy="1005229"/>
          </a:xfrm>
        </p:spPr>
        <p:txBody>
          <a:bodyPr/>
          <a:lstStyle/>
          <a:p>
            <a:r>
              <a:rPr lang="en-US" dirty="0"/>
              <a:t>Click to edit title</a:t>
            </a:r>
            <a:br>
              <a:rPr lang="en-US" dirty="0"/>
            </a:br>
            <a:r>
              <a:rPr lang="en-US" dirty="0"/>
              <a:t>(2 lines max)</a:t>
            </a:r>
          </a:p>
        </p:txBody>
      </p:sp>
    </p:spTree>
    <p:extLst>
      <p:ext uri="{BB962C8B-B14F-4D97-AF65-F5344CB8AC3E}">
        <p14:creationId xmlns:p14="http://schemas.microsoft.com/office/powerpoint/2010/main" val="5465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Blue Box Bullets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B96BB-242F-BC47-80BF-E45DB97245BA}"/>
              </a:ext>
            </a:extLst>
          </p:cNvPr>
          <p:cNvSpPr/>
          <p:nvPr userDrawn="1"/>
        </p:nvSpPr>
        <p:spPr>
          <a:xfrm>
            <a:off x="6843714" y="0"/>
            <a:ext cx="5346699" cy="62377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2FA9CB-507A-AA48-963A-8D5E37B7CF5B}"/>
              </a:ext>
            </a:extLst>
          </p:cNvPr>
          <p:cNvSpPr/>
          <p:nvPr userDrawn="1"/>
        </p:nvSpPr>
        <p:spPr>
          <a:xfrm>
            <a:off x="0" y="6335712"/>
            <a:ext cx="121920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79016F-99B0-6B40-B3F7-87F0068FC0E5}"/>
              </a:ext>
            </a:extLst>
          </p:cNvPr>
          <p:cNvSpPr/>
          <p:nvPr userDrawn="1"/>
        </p:nvSpPr>
        <p:spPr>
          <a:xfrm>
            <a:off x="0" y="6237795"/>
            <a:ext cx="121920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DAHO NATIONAL LABORATORY">
            <a:extLst>
              <a:ext uri="{FF2B5EF4-FFF2-40B4-BE49-F238E27FC236}">
                <a16:creationId xmlns:a16="http://schemas.microsoft.com/office/drawing/2014/main" id="{BD942965-6C07-5D4A-809D-5FC754D5902D}"/>
              </a:ext>
            </a:extLst>
          </p:cNvPr>
          <p:cNvPicPr>
            <a:picLocks noChangeAspect="1"/>
          </p:cNvPicPr>
          <p:nvPr userDrawn="1"/>
        </p:nvPicPr>
        <p:blipFill>
          <a:blip r:embed="rId2"/>
          <a:stretch>
            <a:fillRect/>
          </a:stretch>
        </p:blipFill>
        <p:spPr>
          <a:xfrm>
            <a:off x="8944584" y="6543675"/>
            <a:ext cx="2768600" cy="127000"/>
          </a:xfrm>
          <a:prstGeom prst="rect">
            <a:avLst/>
          </a:prstGeom>
        </p:spPr>
      </p:pic>
      <p:sp>
        <p:nvSpPr>
          <p:cNvPr id="14" name="Title Placeholder BIG box blue right">
            <a:extLst>
              <a:ext uri="{FF2B5EF4-FFF2-40B4-BE49-F238E27FC236}">
                <a16:creationId xmlns:a16="http://schemas.microsoft.com/office/drawing/2014/main" id="{AB7EA1D9-8A57-3143-9688-4BB8599F986F}"/>
              </a:ext>
            </a:extLst>
          </p:cNvPr>
          <p:cNvSpPr>
            <a:spLocks noGrp="1"/>
          </p:cNvSpPr>
          <p:nvPr>
            <p:ph type="body" sz="quarter" idx="14" hasCustomPrompt="1"/>
          </p:nvPr>
        </p:nvSpPr>
        <p:spPr>
          <a:xfrm>
            <a:off x="6850063" y="0"/>
            <a:ext cx="5340350" cy="907549"/>
          </a:xfrm>
          <a:prstGeom prst="rect">
            <a:avLst/>
          </a:prstGeom>
          <a:noFill/>
        </p:spPr>
        <p:txBody>
          <a:bodyPr lIns="274320" tIns="365760" rIns="274320">
            <a:normAutofit/>
          </a:bodyPr>
          <a:lstStyle>
            <a:lvl1pPr marL="0" indent="0">
              <a:buFontTx/>
              <a:buNone/>
              <a:defRPr sz="3200" b="1" i="0">
                <a:solidFill>
                  <a:schemeClr val="bg1"/>
                </a:solidFill>
                <a:latin typeface="Arial" panose="020B0604020202020204" pitchFamily="34" charset="0"/>
                <a:cs typeface="Arial" panose="020B0604020202020204" pitchFamily="34"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dirty="0"/>
              <a:t>Click to edit box title</a:t>
            </a:r>
          </a:p>
        </p:txBody>
      </p:sp>
      <p:sp>
        <p:nvSpPr>
          <p:cNvPr id="15" name="Text Placeholder 2">
            <a:extLst>
              <a:ext uri="{FF2B5EF4-FFF2-40B4-BE49-F238E27FC236}">
                <a16:creationId xmlns:a16="http://schemas.microsoft.com/office/drawing/2014/main" id="{538B584E-1ECA-5646-9DA7-61B8110256F2}"/>
              </a:ext>
            </a:extLst>
          </p:cNvPr>
          <p:cNvSpPr>
            <a:spLocks noGrp="1"/>
          </p:cNvSpPr>
          <p:nvPr>
            <p:ph type="body" sz="quarter" idx="15" hasCustomPrompt="1"/>
          </p:nvPr>
        </p:nvSpPr>
        <p:spPr>
          <a:xfrm>
            <a:off x="7116947" y="1064712"/>
            <a:ext cx="4598987" cy="4515349"/>
          </a:xfrm>
          <a:prstGeom prst="rect">
            <a:avLst/>
          </a:prstGeom>
        </p:spPr>
        <p:txBody>
          <a:bodyPr lIns="0">
            <a:normAutofit/>
          </a:bodyPr>
          <a:lstStyle>
            <a:lvl1pPr marL="347663" indent="-342900">
              <a:buClr>
                <a:schemeClr val="bg1"/>
              </a:buClr>
              <a:tabLst/>
              <a:defRPr sz="2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bullet list</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16" name="Picture Placeholder">
            <a:extLst>
              <a:ext uri="{FF2B5EF4-FFF2-40B4-BE49-F238E27FC236}">
                <a16:creationId xmlns:a16="http://schemas.microsoft.com/office/drawing/2014/main" id="{6EF42CC7-103E-EA4C-89A2-543032DA331C}"/>
              </a:ext>
            </a:extLst>
          </p:cNvPr>
          <p:cNvSpPr>
            <a:spLocks noGrp="1"/>
          </p:cNvSpPr>
          <p:nvPr>
            <p:ph type="pic" sz="quarter" idx="13" hasCustomPrompt="1"/>
          </p:nvPr>
        </p:nvSpPr>
        <p:spPr>
          <a:xfrm>
            <a:off x="0" y="0"/>
            <a:ext cx="6843714" cy="6228267"/>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Tree>
    <p:extLst>
      <p:ext uri="{BB962C8B-B14F-4D97-AF65-F5344CB8AC3E}">
        <p14:creationId xmlns:p14="http://schemas.microsoft.com/office/powerpoint/2010/main" val="3890074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5992-890C-EC4B-B676-6CCEF133B8F2}"/>
              </a:ext>
            </a:extLst>
          </p:cNvPr>
          <p:cNvSpPr>
            <a:spLocks noGrp="1"/>
          </p:cNvSpPr>
          <p:nvPr>
            <p:ph type="title" hasCustomPrompt="1"/>
          </p:nvPr>
        </p:nvSpPr>
        <p:spPr>
          <a:xfrm>
            <a:off x="938150" y="1709738"/>
            <a:ext cx="10409299" cy="2852737"/>
          </a:xfrm>
        </p:spPr>
        <p:txBody>
          <a:bodyPr anchor="ctr" anchorCtr="0"/>
          <a:lstStyle>
            <a:lvl1pPr>
              <a:defRPr sz="4800"/>
            </a:lvl1pPr>
          </a:lstStyle>
          <a:p>
            <a:r>
              <a:rPr lang="en-US" dirty="0"/>
              <a:t>Click to edit title</a:t>
            </a:r>
          </a:p>
        </p:txBody>
      </p:sp>
      <p:sp>
        <p:nvSpPr>
          <p:cNvPr id="3" name="Text Placeholder 2">
            <a:extLst>
              <a:ext uri="{FF2B5EF4-FFF2-40B4-BE49-F238E27FC236}">
                <a16:creationId xmlns:a16="http://schemas.microsoft.com/office/drawing/2014/main" id="{E55303FD-B916-FD4E-85C2-3EBF655BC1FB}"/>
              </a:ext>
            </a:extLst>
          </p:cNvPr>
          <p:cNvSpPr>
            <a:spLocks noGrp="1"/>
          </p:cNvSpPr>
          <p:nvPr>
            <p:ph type="body" idx="1" hasCustomPrompt="1"/>
          </p:nvPr>
        </p:nvSpPr>
        <p:spPr>
          <a:xfrm>
            <a:off x="938150" y="4589463"/>
            <a:ext cx="104093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subhead</a:t>
            </a:r>
          </a:p>
        </p:txBody>
      </p:sp>
      <p:sp>
        <p:nvSpPr>
          <p:cNvPr id="4" name="Date Placeholder 3">
            <a:extLst>
              <a:ext uri="{FF2B5EF4-FFF2-40B4-BE49-F238E27FC236}">
                <a16:creationId xmlns:a16="http://schemas.microsoft.com/office/drawing/2014/main" id="{2C8FDE18-9616-B043-9C71-522DAD29B023}"/>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D832FF7A-5905-EB40-919B-9225D0871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7509E-6005-DB4B-9578-84532E5F8BFF}"/>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1374382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938150" y="1739901"/>
            <a:ext cx="5081650" cy="435133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6272148" y="1739901"/>
            <a:ext cx="5081651" cy="435133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625320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938150" y="2412999"/>
            <a:ext cx="5081650" cy="37639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6272148" y="2412999"/>
            <a:ext cx="5081651" cy="37639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9" name="Text Placeholder 2">
            <a:extLst>
              <a:ext uri="{FF2B5EF4-FFF2-40B4-BE49-F238E27FC236}">
                <a16:creationId xmlns:a16="http://schemas.microsoft.com/office/drawing/2014/main" id="{172D795B-85F6-1F49-922A-F41317873070}"/>
              </a:ext>
            </a:extLst>
          </p:cNvPr>
          <p:cNvSpPr>
            <a:spLocks noGrp="1"/>
          </p:cNvSpPr>
          <p:nvPr>
            <p:ph type="body" idx="13" hasCustomPrompt="1"/>
          </p:nvPr>
        </p:nvSpPr>
        <p:spPr>
          <a:xfrm>
            <a:off x="938213" y="1589087"/>
            <a:ext cx="5081587" cy="766763"/>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 1</a:t>
            </a:r>
          </a:p>
        </p:txBody>
      </p:sp>
      <p:sp>
        <p:nvSpPr>
          <p:cNvPr id="10" name="Text Placeholder 4">
            <a:extLst>
              <a:ext uri="{FF2B5EF4-FFF2-40B4-BE49-F238E27FC236}">
                <a16:creationId xmlns:a16="http://schemas.microsoft.com/office/drawing/2014/main" id="{B4E34B4F-F908-104C-90F3-5135E2E8C74D}"/>
              </a:ext>
            </a:extLst>
          </p:cNvPr>
          <p:cNvSpPr>
            <a:spLocks noGrp="1"/>
          </p:cNvSpPr>
          <p:nvPr>
            <p:ph type="body" sz="quarter" idx="3" hasCustomPrompt="1"/>
          </p:nvPr>
        </p:nvSpPr>
        <p:spPr>
          <a:xfrm>
            <a:off x="6270625" y="1589087"/>
            <a:ext cx="5081587" cy="766763"/>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 2 </a:t>
            </a:r>
          </a:p>
        </p:txBody>
      </p:sp>
    </p:spTree>
    <p:extLst>
      <p:ext uri="{BB962C8B-B14F-4D97-AF65-F5344CB8AC3E}">
        <p14:creationId xmlns:p14="http://schemas.microsoft.com/office/powerpoint/2010/main" val="1790085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Static">
    <p:spTree>
      <p:nvGrpSpPr>
        <p:cNvPr id="1" name=""/>
        <p:cNvGrpSpPr/>
        <p:nvPr/>
      </p:nvGrpSpPr>
      <p:grpSpPr>
        <a:xfrm>
          <a:off x="0" y="0"/>
          <a:ext cx="0" cy="0"/>
          <a:chOff x="0" y="0"/>
          <a:chExt cx="0" cy="0"/>
        </a:xfrm>
      </p:grpSpPr>
      <p:pic>
        <p:nvPicPr>
          <p:cNvPr id="10" name="07">
            <a:extLst>
              <a:ext uri="{FF2B5EF4-FFF2-40B4-BE49-F238E27FC236}">
                <a16:creationId xmlns:a16="http://schemas.microsoft.com/office/drawing/2014/main" id="{4647A912-5093-6043-8161-0D98167F24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36550"/>
            <a:ext cx="12192000" cy="6858000"/>
          </a:xfrm>
          <a:prstGeom prst="rect">
            <a:avLst/>
          </a:prstGeom>
        </p:spPr>
      </p:pic>
      <p:grpSp>
        <p:nvGrpSpPr>
          <p:cNvPr id="11" name="Bottom Bar">
            <a:extLst>
              <a:ext uri="{FF2B5EF4-FFF2-40B4-BE49-F238E27FC236}">
                <a16:creationId xmlns:a16="http://schemas.microsoft.com/office/drawing/2014/main" id="{DC935C4B-E372-E04B-8493-E90A79CBC7F4}"/>
              </a:ext>
            </a:extLst>
          </p:cNvPr>
          <p:cNvGrpSpPr/>
          <p:nvPr userDrawn="1"/>
        </p:nvGrpSpPr>
        <p:grpSpPr>
          <a:xfrm>
            <a:off x="0" y="6247747"/>
            <a:ext cx="12192000" cy="610252"/>
            <a:chOff x="0" y="6247747"/>
            <a:chExt cx="12192000" cy="610252"/>
          </a:xfrm>
        </p:grpSpPr>
        <p:sp>
          <p:nvSpPr>
            <p:cNvPr id="12" name="Rectangle 11">
              <a:extLst>
                <a:ext uri="{FF2B5EF4-FFF2-40B4-BE49-F238E27FC236}">
                  <a16:creationId xmlns:a16="http://schemas.microsoft.com/office/drawing/2014/main" id="{9A574F32-F3B5-224E-B6D3-DC767B30A5BE}"/>
                </a:ext>
              </a:extLst>
            </p:cNvPr>
            <p:cNvSpPr/>
            <p:nvPr/>
          </p:nvSpPr>
          <p:spPr>
            <a:xfrm>
              <a:off x="0" y="6334125"/>
              <a:ext cx="12192000" cy="523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EE050A-3114-2641-96C8-48D281A062A0}"/>
                </a:ext>
              </a:extLst>
            </p:cNvPr>
            <p:cNvSpPr/>
            <p:nvPr/>
          </p:nvSpPr>
          <p:spPr>
            <a:xfrm>
              <a:off x="0" y="6247747"/>
              <a:ext cx="12192000" cy="86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7F59F24B-A93D-B046-B78A-2C31137D1AC5}"/>
              </a:ext>
            </a:extLst>
          </p:cNvPr>
          <p:cNvSpPr txBox="1"/>
          <p:nvPr userDrawn="1"/>
        </p:nvSpPr>
        <p:spPr>
          <a:xfrm>
            <a:off x="2872408" y="5178483"/>
            <a:ext cx="6447184" cy="577081"/>
          </a:xfrm>
          <a:prstGeom prst="rect">
            <a:avLst/>
          </a:prstGeom>
          <a:noFill/>
        </p:spPr>
        <p:txBody>
          <a:bodyPr wrap="square" rtlCol="0">
            <a:spAutoFit/>
          </a:bodyPr>
          <a:lstStyle/>
          <a:p>
            <a:pPr algn="ctr"/>
            <a:r>
              <a:rPr lang="en-US" sz="1050" i="1" dirty="0">
                <a:solidFill>
                  <a:schemeClr val="bg1">
                    <a:lumMod val="65000"/>
                  </a:schemeClr>
                </a:solidFill>
              </a:rPr>
              <a:t>Battelle Energy Alliance manages INL for the U.S. Department of Energy’s Office of Nuclear Energy. </a:t>
            </a:r>
            <a:br>
              <a:rPr lang="en-US" sz="1050" i="1" dirty="0">
                <a:solidFill>
                  <a:schemeClr val="bg1">
                    <a:lumMod val="65000"/>
                  </a:schemeClr>
                </a:solidFill>
              </a:rPr>
            </a:br>
            <a:r>
              <a:rPr lang="en-US" sz="1050" i="1" dirty="0">
                <a:solidFill>
                  <a:schemeClr val="bg1">
                    <a:lumMod val="65000"/>
                  </a:schemeClr>
                </a:solidFill>
              </a:rPr>
              <a:t>INL is the nation’s center for nuclear energy research and development, and also performs research </a:t>
            </a:r>
            <a:br>
              <a:rPr lang="en-US" sz="1050" i="1" dirty="0">
                <a:solidFill>
                  <a:schemeClr val="bg1">
                    <a:lumMod val="65000"/>
                  </a:schemeClr>
                </a:solidFill>
              </a:rPr>
            </a:br>
            <a:r>
              <a:rPr lang="en-US" sz="1050" i="1" dirty="0">
                <a:solidFill>
                  <a:schemeClr val="bg1">
                    <a:lumMod val="65000"/>
                  </a:schemeClr>
                </a:solidFill>
              </a:rPr>
              <a:t>in each of DOE’s strategic goal areas: energy, national security, science and the environment.</a:t>
            </a:r>
            <a:endParaRPr lang="en-US" sz="1050" dirty="0">
              <a:solidFill>
                <a:schemeClr val="bg1">
                  <a:lumMod val="65000"/>
                </a:schemeClr>
              </a:solidFill>
            </a:endParaRPr>
          </a:p>
        </p:txBody>
      </p:sp>
      <p:sp>
        <p:nvSpPr>
          <p:cNvPr id="15" name="Web Address">
            <a:extLst>
              <a:ext uri="{FF2B5EF4-FFF2-40B4-BE49-F238E27FC236}">
                <a16:creationId xmlns:a16="http://schemas.microsoft.com/office/drawing/2014/main" id="{53FCC0DF-9440-B040-A076-DF507B404D83}"/>
              </a:ext>
            </a:extLst>
          </p:cNvPr>
          <p:cNvSpPr txBox="1"/>
          <p:nvPr userDrawn="1"/>
        </p:nvSpPr>
        <p:spPr>
          <a:xfrm>
            <a:off x="4100945" y="6417425"/>
            <a:ext cx="3990109" cy="369332"/>
          </a:xfrm>
          <a:prstGeom prst="rect">
            <a:avLst/>
          </a:prstGeom>
          <a:noFill/>
        </p:spPr>
        <p:txBody>
          <a:bodyPr wrap="square" rtlCol="0">
            <a:spAutoFit/>
          </a:bodyPr>
          <a:lstStyle/>
          <a:p>
            <a:pPr algn="ctr"/>
            <a:r>
              <a:rPr lang="en-US" spc="600" dirty="0">
                <a:solidFill>
                  <a:schemeClr val="bg1">
                    <a:alpha val="50000"/>
                  </a:schemeClr>
                </a:solidFill>
                <a:latin typeface="Arial Narrow" panose="020B0604020202020204" pitchFamily="34" charset="0"/>
                <a:cs typeface="Arial Narrow" panose="020B0604020202020204" pitchFamily="34" charset="0"/>
              </a:rPr>
              <a:t>WWW.INL.GOV</a:t>
            </a:r>
          </a:p>
        </p:txBody>
      </p:sp>
    </p:spTree>
    <p:extLst>
      <p:ext uri="{BB962C8B-B14F-4D97-AF65-F5344CB8AC3E}">
        <p14:creationId xmlns:p14="http://schemas.microsoft.com/office/powerpoint/2010/main" val="1182527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2061193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Ful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365512-1A58-B241-838D-EFAB0E25F8AF}"/>
              </a:ext>
            </a:extLst>
          </p:cNvPr>
          <p:cNvSpPr/>
          <p:nvPr userDrawn="1"/>
        </p:nvSpPr>
        <p:spPr>
          <a:xfrm>
            <a:off x="0" y="6335712"/>
            <a:ext cx="121920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E89965-9C98-C446-B0C8-8151A52702B5}"/>
              </a:ext>
            </a:extLst>
          </p:cNvPr>
          <p:cNvSpPr/>
          <p:nvPr userDrawn="1"/>
        </p:nvSpPr>
        <p:spPr>
          <a:xfrm>
            <a:off x="0" y="6237795"/>
            <a:ext cx="121920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DAHO NATIONAL LABORATORY">
            <a:extLst>
              <a:ext uri="{FF2B5EF4-FFF2-40B4-BE49-F238E27FC236}">
                <a16:creationId xmlns:a16="http://schemas.microsoft.com/office/drawing/2014/main" id="{C9B294FD-1F7F-4240-B2BD-1DD570DF2ECD}"/>
              </a:ext>
            </a:extLst>
          </p:cNvPr>
          <p:cNvPicPr>
            <a:picLocks noChangeAspect="1"/>
          </p:cNvPicPr>
          <p:nvPr userDrawn="1"/>
        </p:nvPicPr>
        <p:blipFill>
          <a:blip r:embed="rId2"/>
          <a:stretch>
            <a:fillRect/>
          </a:stretch>
        </p:blipFill>
        <p:spPr>
          <a:xfrm>
            <a:off x="8944584" y="6543675"/>
            <a:ext cx="2768600" cy="127000"/>
          </a:xfrm>
          <a:prstGeom prst="rect">
            <a:avLst/>
          </a:prstGeom>
        </p:spPr>
      </p:pic>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931340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6">
            <a:extLst>
              <a:ext uri="{FF2B5EF4-FFF2-40B4-BE49-F238E27FC236}">
                <a16:creationId xmlns:a16="http://schemas.microsoft.com/office/drawing/2014/main" id="{EE6D6083-77A6-334A-8C7F-A5F18D4F5F87}"/>
              </a:ext>
            </a:extLst>
          </p:cNvPr>
          <p:cNvSpPr>
            <a:spLocks noGrp="1"/>
          </p:cNvSpPr>
          <p:nvPr>
            <p:ph type="pic" sz="quarter" idx="13" hasCustomPrompt="1"/>
          </p:nvPr>
        </p:nvSpPr>
        <p:spPr>
          <a:xfrm>
            <a:off x="938213" y="1739901"/>
            <a:ext cx="10415587" cy="4327523"/>
          </a:xfrm>
          <a:prstGeom prst="rect">
            <a:avLst/>
          </a:prstGeom>
        </p:spPr>
        <p:txBody>
          <a:bodyPr/>
          <a:lstStyle>
            <a:lvl1pPr marL="0" marR="0" indent="0" algn="l" defTabSz="914400" rtl="0" eaLnBrk="1" fontAlgn="auto" latinLnBrk="0" hangingPunct="1">
              <a:lnSpc>
                <a:spcPct val="90000"/>
              </a:lnSpc>
              <a:spcBef>
                <a:spcPts val="1000"/>
              </a:spcBef>
              <a:spcAft>
                <a:spcPts val="0"/>
              </a:spcAft>
              <a:buClr>
                <a:schemeClr val="bg2"/>
              </a:buClr>
              <a:buSzTx/>
              <a:buFontTx/>
              <a:buNone/>
              <a:tabLst/>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a:p>
            <a:endParaRPr lang="en-US" dirty="0"/>
          </a:p>
        </p:txBody>
      </p:sp>
    </p:spTree>
    <p:extLst>
      <p:ext uri="{BB962C8B-B14F-4D97-AF65-F5344CB8AC3E}">
        <p14:creationId xmlns:p14="http://schemas.microsoft.com/office/powerpoint/2010/main" val="225413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Ful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365512-1A58-B241-838D-EFAB0E25F8AF}"/>
              </a:ext>
            </a:extLst>
          </p:cNvPr>
          <p:cNvSpPr/>
          <p:nvPr userDrawn="1"/>
        </p:nvSpPr>
        <p:spPr>
          <a:xfrm>
            <a:off x="0" y="6335712"/>
            <a:ext cx="121920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E89965-9C98-C446-B0C8-8151A52702B5}"/>
              </a:ext>
            </a:extLst>
          </p:cNvPr>
          <p:cNvSpPr/>
          <p:nvPr userDrawn="1"/>
        </p:nvSpPr>
        <p:spPr>
          <a:xfrm>
            <a:off x="0" y="6237795"/>
            <a:ext cx="121920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DAHO NATIONAL LABORATORY">
            <a:extLst>
              <a:ext uri="{FF2B5EF4-FFF2-40B4-BE49-F238E27FC236}">
                <a16:creationId xmlns:a16="http://schemas.microsoft.com/office/drawing/2014/main" id="{C9B294FD-1F7F-4240-B2BD-1DD570DF2ECD}"/>
              </a:ext>
            </a:extLst>
          </p:cNvPr>
          <p:cNvPicPr>
            <a:picLocks noChangeAspect="1"/>
          </p:cNvPicPr>
          <p:nvPr userDrawn="1"/>
        </p:nvPicPr>
        <p:blipFill>
          <a:blip r:embed="rId2"/>
          <a:stretch>
            <a:fillRect/>
          </a:stretch>
        </p:blipFill>
        <p:spPr>
          <a:xfrm>
            <a:off x="8944584" y="6543675"/>
            <a:ext cx="2768600" cy="127000"/>
          </a:xfrm>
          <a:prstGeom prst="rect">
            <a:avLst/>
          </a:prstGeom>
        </p:spPr>
      </p:pic>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978659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6340345" y="1739901"/>
            <a:ext cx="5013454"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938150" y="1739901"/>
            <a:ext cx="5081650" cy="4207040"/>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Tree>
    <p:extLst>
      <p:ext uri="{BB962C8B-B14F-4D97-AF65-F5344CB8AC3E}">
        <p14:creationId xmlns:p14="http://schemas.microsoft.com/office/powerpoint/2010/main" val="1810270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50" y="1739901"/>
            <a:ext cx="5013454"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6272149" y="1739901"/>
            <a:ext cx="5081650" cy="4207040"/>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Tree>
    <p:extLst>
      <p:ext uri="{BB962C8B-B14F-4D97-AF65-F5344CB8AC3E}">
        <p14:creationId xmlns:p14="http://schemas.microsoft.com/office/powerpoint/2010/main" val="39232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y Box 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a:xfrm>
            <a:off x="938151" y="558602"/>
            <a:ext cx="6704151" cy="1005229"/>
          </a:xfrm>
        </p:spPr>
        <p:txBody>
          <a:bodyPr/>
          <a:lstStyle/>
          <a:p>
            <a:r>
              <a:rPr lang="en-US" dirty="0"/>
              <a:t>Click to edit title</a:t>
            </a:r>
            <a:br>
              <a:rPr lang="en-US" dirty="0"/>
            </a:br>
            <a:r>
              <a:rPr lang="en-US" dirty="0"/>
              <a:t>(2 lines max)</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49" y="1739901"/>
            <a:ext cx="6704153"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8465770" y="-1"/>
            <a:ext cx="3726230" cy="623779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8871283" y="522288"/>
            <a:ext cx="2919664" cy="4351338"/>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Tree>
    <p:extLst>
      <p:ext uri="{BB962C8B-B14F-4D97-AF65-F5344CB8AC3E}">
        <p14:creationId xmlns:p14="http://schemas.microsoft.com/office/powerpoint/2010/main" val="199123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938149" y="1739901"/>
            <a:ext cx="6704153"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3/23/23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8465770" y="-1"/>
            <a:ext cx="3726230" cy="62377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8871283" y="522288"/>
            <a:ext cx="2919664" cy="4351338"/>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
        <p:nvSpPr>
          <p:cNvPr id="10" name="Title 1">
            <a:extLst>
              <a:ext uri="{FF2B5EF4-FFF2-40B4-BE49-F238E27FC236}">
                <a16:creationId xmlns:a16="http://schemas.microsoft.com/office/drawing/2014/main" id="{2EFBD4CC-FEFF-654C-B1A3-229DA69D10FE}"/>
              </a:ext>
            </a:extLst>
          </p:cNvPr>
          <p:cNvSpPr>
            <a:spLocks noGrp="1"/>
          </p:cNvSpPr>
          <p:nvPr>
            <p:ph type="title" hasCustomPrompt="1"/>
          </p:nvPr>
        </p:nvSpPr>
        <p:spPr>
          <a:xfrm>
            <a:off x="938151" y="558602"/>
            <a:ext cx="6704151" cy="1005229"/>
          </a:xfrm>
        </p:spPr>
        <p:txBody>
          <a:bodyPr/>
          <a:lstStyle/>
          <a:p>
            <a:r>
              <a:rPr lang="en-US" dirty="0"/>
              <a:t>Click to edit title</a:t>
            </a:r>
            <a:br>
              <a:rPr lang="en-US" dirty="0"/>
            </a:br>
            <a:r>
              <a:rPr lang="en-US" dirty="0"/>
              <a:t>(2 lines max)</a:t>
            </a:r>
          </a:p>
        </p:txBody>
      </p:sp>
    </p:spTree>
    <p:extLst>
      <p:ext uri="{BB962C8B-B14F-4D97-AF65-F5344CB8AC3E}">
        <p14:creationId xmlns:p14="http://schemas.microsoft.com/office/powerpoint/2010/main" val="392473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EB3FEC5-4760-DC48-B91E-CFC0C33F63A9}"/>
              </a:ext>
            </a:extLst>
          </p:cNvPr>
          <p:cNvSpPr/>
          <p:nvPr userDrawn="1"/>
        </p:nvSpPr>
        <p:spPr>
          <a:xfrm>
            <a:off x="8465769" y="6335712"/>
            <a:ext cx="3726231"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EAE68D-24FC-6749-A309-042231DB68DA}"/>
              </a:ext>
            </a:extLst>
          </p:cNvPr>
          <p:cNvSpPr/>
          <p:nvPr userDrawn="1"/>
        </p:nvSpPr>
        <p:spPr>
          <a:xfrm>
            <a:off x="8465769" y="6237795"/>
            <a:ext cx="3726231"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DAHO NATIONAL LABORATORY">
            <a:extLst>
              <a:ext uri="{FF2B5EF4-FFF2-40B4-BE49-F238E27FC236}">
                <a16:creationId xmlns:a16="http://schemas.microsoft.com/office/drawing/2014/main" id="{C491F914-E346-2146-A51D-D37D67DBC113}"/>
              </a:ext>
            </a:extLst>
          </p:cNvPr>
          <p:cNvPicPr>
            <a:picLocks noChangeAspect="1"/>
          </p:cNvPicPr>
          <p:nvPr userDrawn="1"/>
        </p:nvPicPr>
        <p:blipFill>
          <a:blip r:embed="rId17"/>
          <a:stretch>
            <a:fillRect/>
          </a:stretch>
        </p:blipFill>
        <p:spPr>
          <a:xfrm>
            <a:off x="8944584" y="6543675"/>
            <a:ext cx="2768600" cy="127000"/>
          </a:xfrm>
          <a:prstGeom prst="rect">
            <a:avLst/>
          </a:prstGeom>
        </p:spPr>
      </p:pic>
      <p:sp>
        <p:nvSpPr>
          <p:cNvPr id="2" name="Title Placeholder 1">
            <a:extLst>
              <a:ext uri="{FF2B5EF4-FFF2-40B4-BE49-F238E27FC236}">
                <a16:creationId xmlns:a16="http://schemas.microsoft.com/office/drawing/2014/main" id="{D682502A-5BF2-8845-923F-AAF24377FEFD}"/>
              </a:ext>
            </a:extLst>
          </p:cNvPr>
          <p:cNvSpPr>
            <a:spLocks noGrp="1"/>
          </p:cNvSpPr>
          <p:nvPr>
            <p:ph type="title"/>
          </p:nvPr>
        </p:nvSpPr>
        <p:spPr>
          <a:xfrm>
            <a:off x="938151" y="558602"/>
            <a:ext cx="10415648" cy="1008797"/>
          </a:xfrm>
          <a:prstGeom prst="rect">
            <a:avLst/>
          </a:prstGeom>
        </p:spPr>
        <p:txBody>
          <a:bodyPr vert="horz" lIns="0" tIns="0" rIns="91440" bIns="45720" rtlCol="0" anchor="t" anchorCtr="0">
            <a:noAutofit/>
          </a:bodyPr>
          <a:lstStyle/>
          <a:p>
            <a:r>
              <a:rPr lang="en-US" dirty="0"/>
              <a:t>Click to edit Master title</a:t>
            </a:r>
          </a:p>
        </p:txBody>
      </p:sp>
      <p:sp>
        <p:nvSpPr>
          <p:cNvPr id="3" name="Text Placeholder 2">
            <a:extLst>
              <a:ext uri="{FF2B5EF4-FFF2-40B4-BE49-F238E27FC236}">
                <a16:creationId xmlns:a16="http://schemas.microsoft.com/office/drawing/2014/main" id="{3C7B4A4D-34FE-994A-AFE8-DCF682312F44}"/>
              </a:ext>
            </a:extLst>
          </p:cNvPr>
          <p:cNvSpPr>
            <a:spLocks noGrp="1"/>
          </p:cNvSpPr>
          <p:nvPr>
            <p:ph type="body" idx="1"/>
          </p:nvPr>
        </p:nvSpPr>
        <p:spPr>
          <a:xfrm>
            <a:off x="938150" y="1739901"/>
            <a:ext cx="10415649" cy="4351338"/>
          </a:xfrm>
          <a:prstGeom prst="rect">
            <a:avLst/>
          </a:prstGeom>
        </p:spPr>
        <p:txBody>
          <a:bodyPr vert="horz" lIns="0" tIns="0" rIns="91440" bIns="4572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00CF24-C629-E54C-BA9B-20518F01F087}"/>
              </a:ext>
            </a:extLst>
          </p:cNvPr>
          <p:cNvSpPr>
            <a:spLocks noGrp="1"/>
          </p:cNvSpPr>
          <p:nvPr>
            <p:ph type="dt" sz="half" idx="2"/>
          </p:nvPr>
        </p:nvSpPr>
        <p:spPr>
          <a:xfrm>
            <a:off x="6096001" y="6492875"/>
            <a:ext cx="1546302" cy="365125"/>
          </a:xfrm>
          <a:prstGeom prst="rect">
            <a:avLst/>
          </a:prstGeom>
        </p:spPr>
        <p:txBody>
          <a:bodyPr vert="horz" lIns="91440" tIns="45720" rIns="91440" bIns="155448" rtlCol="0" anchor="ctr"/>
          <a:lstStyle>
            <a:lvl1pPr algn="l">
              <a:defRPr sz="1000">
                <a:solidFill>
                  <a:schemeClr val="accent6">
                    <a:lumMod val="40000"/>
                    <a:lumOff val="60000"/>
                  </a:schemeClr>
                </a:solidFill>
                <a:latin typeface="Arial" panose="020B0604020202020204" pitchFamily="34" charset="0"/>
                <a:cs typeface="Arial" panose="020B0604020202020204" pitchFamily="34" charset="0"/>
              </a:defRPr>
            </a:lvl1pPr>
          </a:lstStyle>
          <a:p>
            <a:fld id="{27CD4A3B-E186-AB40-96C6-355AF9A6FE76}" type="datetimeFigureOut">
              <a:rPr lang="en-US" smtClean="0"/>
              <a:pPr/>
              <a:t>3/23/23</a:t>
            </a:fld>
            <a:endParaRPr lang="en-US"/>
          </a:p>
        </p:txBody>
      </p:sp>
      <p:sp>
        <p:nvSpPr>
          <p:cNvPr id="5" name="Footer Placeholder 4">
            <a:extLst>
              <a:ext uri="{FF2B5EF4-FFF2-40B4-BE49-F238E27FC236}">
                <a16:creationId xmlns:a16="http://schemas.microsoft.com/office/drawing/2014/main" id="{73334D85-E219-4F49-88C8-4DC17F06DE96}"/>
              </a:ext>
            </a:extLst>
          </p:cNvPr>
          <p:cNvSpPr>
            <a:spLocks noGrp="1"/>
          </p:cNvSpPr>
          <p:nvPr>
            <p:ph type="ftr" sz="quarter" idx="3"/>
          </p:nvPr>
        </p:nvSpPr>
        <p:spPr>
          <a:xfrm>
            <a:off x="938150" y="6492875"/>
            <a:ext cx="5060066" cy="365125"/>
          </a:xfrm>
          <a:prstGeom prst="rect">
            <a:avLst/>
          </a:prstGeom>
        </p:spPr>
        <p:txBody>
          <a:bodyPr vert="horz" lIns="91440" tIns="45720" rIns="91440" bIns="155448" rtlCol="0" anchor="ctr"/>
          <a:lstStyle>
            <a:lvl1pPr algn="ctr">
              <a:defRPr sz="1000">
                <a:solidFill>
                  <a:schemeClr val="accent6">
                    <a:lumMod val="40000"/>
                    <a:lumOff val="60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E57F2A8-2F01-4745-8AFB-4EEC8D271DA8}"/>
              </a:ext>
            </a:extLst>
          </p:cNvPr>
          <p:cNvSpPr>
            <a:spLocks noGrp="1"/>
          </p:cNvSpPr>
          <p:nvPr>
            <p:ph type="sldNum" sz="quarter" idx="4"/>
          </p:nvPr>
        </p:nvSpPr>
        <p:spPr>
          <a:xfrm>
            <a:off x="155020" y="6492875"/>
            <a:ext cx="434428" cy="365125"/>
          </a:xfrm>
          <a:prstGeom prst="rect">
            <a:avLst/>
          </a:prstGeom>
        </p:spPr>
        <p:txBody>
          <a:bodyPr vert="horz" lIns="91440" tIns="45720" rIns="91440" bIns="155448" rtlCol="0" anchor="ctr"/>
          <a:lstStyle>
            <a:lvl1pPr algn="ctr">
              <a:defRPr sz="1000" b="1">
                <a:solidFill>
                  <a:schemeClr val="accent6">
                    <a:lumMod val="40000"/>
                    <a:lumOff val="60000"/>
                  </a:schemeClr>
                </a:solidFill>
                <a:latin typeface="Arial" panose="020B0604020202020204" pitchFamily="34" charset="0"/>
                <a:cs typeface="Arial" panose="020B0604020202020204" pitchFamily="34" charset="0"/>
              </a:defRPr>
            </a:lvl1pPr>
          </a:lstStyle>
          <a:p>
            <a:fld id="{82B577FA-F7D9-2C48-919F-F962E3BF952F}" type="slidenum">
              <a:rPr lang="en-US" smtClean="0"/>
              <a:pPr/>
              <a:t>‹#›</a:t>
            </a:fld>
            <a:endParaRPr lang="en-US" dirty="0"/>
          </a:p>
        </p:txBody>
      </p:sp>
      <p:grpSp>
        <p:nvGrpSpPr>
          <p:cNvPr id="15" name="blue/green box top">
            <a:extLst>
              <a:ext uri="{FF2B5EF4-FFF2-40B4-BE49-F238E27FC236}">
                <a16:creationId xmlns:a16="http://schemas.microsoft.com/office/drawing/2014/main" id="{2FE8E780-1DE8-B245-8215-3ECC2513C073}"/>
              </a:ext>
            </a:extLst>
          </p:cNvPr>
          <p:cNvGrpSpPr/>
          <p:nvPr userDrawn="1"/>
        </p:nvGrpSpPr>
        <p:grpSpPr>
          <a:xfrm>
            <a:off x="0" y="522288"/>
            <a:ext cx="744467" cy="547190"/>
            <a:chOff x="0" y="711956"/>
            <a:chExt cx="3721100" cy="620205"/>
          </a:xfrm>
        </p:grpSpPr>
        <p:sp>
          <p:nvSpPr>
            <p:cNvPr id="16" name="Rectangle 15">
              <a:extLst>
                <a:ext uri="{FF2B5EF4-FFF2-40B4-BE49-F238E27FC236}">
                  <a16:creationId xmlns:a16="http://schemas.microsoft.com/office/drawing/2014/main" id="{20A2A1D5-CB4B-1A40-8711-4F412AA9927B}"/>
                </a:ext>
              </a:extLst>
            </p:cNvPr>
            <p:cNvSpPr/>
            <p:nvPr userDrawn="1"/>
          </p:nvSpPr>
          <p:spPr>
            <a:xfrm rot="10800000">
              <a:off x="0" y="711956"/>
              <a:ext cx="3721100" cy="522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2B5F476-DD08-5B45-A331-21193BD3472A}"/>
                </a:ext>
              </a:extLst>
            </p:cNvPr>
            <p:cNvSpPr/>
            <p:nvPr userDrawn="1"/>
          </p:nvSpPr>
          <p:spPr>
            <a:xfrm rot="10800000">
              <a:off x="0" y="1234244"/>
              <a:ext cx="3721100" cy="979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5166460"/>
      </p:ext>
    </p:extLst>
  </p:cSld>
  <p:clrMap bg1="lt1" tx1="dk1" bg2="lt2" tx2="dk2" accent1="accent1" accent2="accent2" accent3="accent3" accent4="accent4" accent5="accent5" accent6="accent6" hlink="hlink" folHlink="folHlink"/>
  <p:sldLayoutIdLst>
    <p:sldLayoutId id="2147483688" r:id="rId1"/>
    <p:sldLayoutId id="2147483694" r:id="rId2"/>
    <p:sldLayoutId id="2147483704" r:id="rId3"/>
    <p:sldLayoutId id="2147483705" r:id="rId4"/>
    <p:sldLayoutId id="2147483706" r:id="rId5"/>
    <p:sldLayoutId id="2147483707" r:id="rId6"/>
    <p:sldLayoutId id="2147483708" r:id="rId7"/>
    <p:sldLayoutId id="2147483710" r:id="rId8"/>
    <p:sldLayoutId id="2147483711" r:id="rId9"/>
    <p:sldLayoutId id="2147483712" r:id="rId10"/>
    <p:sldLayoutId id="2147483713" r:id="rId11"/>
    <p:sldLayoutId id="2147483695" r:id="rId12"/>
    <p:sldLayoutId id="2147483696" r:id="rId13"/>
    <p:sldLayoutId id="2147483709" r:id="rId14"/>
    <p:sldLayoutId id="2147483714" r:id="rId15"/>
  </p:sldLayoutIdLst>
  <p:txStyles>
    <p:titleStyle>
      <a:lvl1pPr algn="l" defTabSz="914400" rtl="0" eaLnBrk="1" latinLnBrk="0" hangingPunct="1">
        <a:lnSpc>
          <a:spcPct val="90000"/>
        </a:lnSpc>
        <a:spcBef>
          <a:spcPct val="0"/>
        </a:spcBef>
        <a:buNone/>
        <a:defRPr sz="3200" b="1" i="0" kern="1200">
          <a:solidFill>
            <a:schemeClr val="tx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FBDF4-D027-5540-A4D0-49BD3CCE65CE}"/>
              </a:ext>
            </a:extLst>
          </p:cNvPr>
          <p:cNvSpPr>
            <a:spLocks noGrp="1"/>
          </p:cNvSpPr>
          <p:nvPr>
            <p:ph type="body" sz="quarter" idx="13"/>
          </p:nvPr>
        </p:nvSpPr>
        <p:spPr>
          <a:xfrm>
            <a:off x="1418572" y="2091229"/>
            <a:ext cx="9354855" cy="2292350"/>
          </a:xfrm>
        </p:spPr>
        <p:txBody>
          <a:bodyPr/>
          <a:lstStyle/>
          <a:p>
            <a:pPr algn="ctr"/>
            <a:r>
              <a:rPr lang="en-US" dirty="0"/>
              <a:t>Validation of Pronghorn’s Subchannel code with EBR-II  </a:t>
            </a:r>
          </a:p>
          <a:p>
            <a:pPr algn="ctr"/>
            <a:r>
              <a:rPr lang="en-US" dirty="0"/>
              <a:t>shutdown heat removal tests.</a:t>
            </a:r>
          </a:p>
        </p:txBody>
      </p:sp>
      <p:sp>
        <p:nvSpPr>
          <p:cNvPr id="3" name="Text Placeholder 2">
            <a:extLst>
              <a:ext uri="{FF2B5EF4-FFF2-40B4-BE49-F238E27FC236}">
                <a16:creationId xmlns:a16="http://schemas.microsoft.com/office/drawing/2014/main" id="{221FA6BA-7AEF-C349-A828-FB83B670B5C6}"/>
              </a:ext>
            </a:extLst>
          </p:cNvPr>
          <p:cNvSpPr>
            <a:spLocks noGrp="1"/>
          </p:cNvSpPr>
          <p:nvPr>
            <p:ph type="body" sz="quarter" idx="16"/>
          </p:nvPr>
        </p:nvSpPr>
        <p:spPr/>
        <p:txBody>
          <a:bodyPr/>
          <a:lstStyle/>
          <a:p>
            <a:r>
              <a:rPr lang="en-US" sz="1400" b="0" dirty="0"/>
              <a:t>March 21, 2023</a:t>
            </a:r>
          </a:p>
          <a:p>
            <a:pPr>
              <a:spcBef>
                <a:spcPts val="2000"/>
              </a:spcBef>
            </a:pPr>
            <a:r>
              <a:rPr lang="en-US" dirty="0"/>
              <a:t>Mauricio E. Tano &amp; Vasileios Kyriakopoulos</a:t>
            </a:r>
          </a:p>
          <a:p>
            <a:pPr>
              <a:spcBef>
                <a:spcPts val="500"/>
              </a:spcBef>
            </a:pPr>
            <a:r>
              <a:rPr lang="en-US" b="0" dirty="0"/>
              <a:t>Computational Scientists</a:t>
            </a:r>
          </a:p>
        </p:txBody>
      </p:sp>
    </p:spTree>
    <p:extLst>
      <p:ext uri="{BB962C8B-B14F-4D97-AF65-F5344CB8AC3E}">
        <p14:creationId xmlns:p14="http://schemas.microsoft.com/office/powerpoint/2010/main" val="1665996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5A69F8-3187-8260-F1FA-C1369DA9A52C}"/>
              </a:ext>
            </a:extLst>
          </p:cNvPr>
          <p:cNvSpPr>
            <a:spLocks noGrp="1"/>
          </p:cNvSpPr>
          <p:nvPr>
            <p:ph type="title"/>
          </p:nvPr>
        </p:nvSpPr>
        <p:spPr/>
        <p:txBody>
          <a:bodyPr/>
          <a:lstStyle/>
          <a:p>
            <a:r>
              <a:rPr lang="en-US" dirty="0"/>
              <a:t>SHRT-17</a:t>
            </a:r>
            <a:r>
              <a:rPr lang="en-US"/>
              <a:t>, SHRT-45R </a:t>
            </a:r>
            <a:r>
              <a:rPr lang="en-US" dirty="0"/>
              <a:t>Tests</a:t>
            </a:r>
          </a:p>
        </p:txBody>
      </p:sp>
      <p:sp>
        <p:nvSpPr>
          <p:cNvPr id="3" name="TextBox 2">
            <a:extLst>
              <a:ext uri="{FF2B5EF4-FFF2-40B4-BE49-F238E27FC236}">
                <a16:creationId xmlns:a16="http://schemas.microsoft.com/office/drawing/2014/main" id="{583714A5-B9F2-F8EF-C6B4-EADC347107F1}"/>
              </a:ext>
            </a:extLst>
          </p:cNvPr>
          <p:cNvSpPr txBox="1"/>
          <p:nvPr/>
        </p:nvSpPr>
        <p:spPr>
          <a:xfrm>
            <a:off x="554106" y="1346609"/>
            <a:ext cx="6097656" cy="5262979"/>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TimesNewRomanPSMT"/>
              </a:rPr>
              <a:t>The Shutdown Heat Removal Test (SHRT) program was carried out in EBR-II between 1984 and 1986. </a:t>
            </a:r>
          </a:p>
          <a:p>
            <a:pPr marL="285750" indent="-285750">
              <a:buFont typeface="Arial" panose="020B0604020202020204" pitchFamily="34" charset="0"/>
              <a:buChar char="•"/>
            </a:pPr>
            <a:endParaRPr lang="en-US" sz="1600" dirty="0">
              <a:effectLst/>
              <a:latin typeface="TimesNewRomanPSMT"/>
            </a:endParaRPr>
          </a:p>
          <a:p>
            <a:pPr marL="285750" indent="-285750">
              <a:buFont typeface="Arial" panose="020B0604020202020204" pitchFamily="34" charset="0"/>
              <a:buChar char="•"/>
            </a:pPr>
            <a:r>
              <a:rPr lang="en-US" sz="1600" dirty="0">
                <a:effectLst/>
                <a:latin typeface="TimesNewRomanPSMT"/>
              </a:rPr>
              <a:t>On June 20, 1984, the SHRT-17 loss of flow test, was conducted where a loss of electrical power to all the plant sodium coolant pumps was used to demonstrate the effectiveness of natural circulation cooling characteristics.</a:t>
            </a:r>
          </a:p>
          <a:p>
            <a:pPr marL="285750" indent="-285750">
              <a:buFont typeface="Arial" panose="020B0604020202020204" pitchFamily="34" charset="0"/>
              <a:buChar char="•"/>
            </a:pPr>
            <a:endParaRPr lang="en-US" sz="1600" dirty="0">
              <a:latin typeface="TimesNewRomanPSMT"/>
            </a:endParaRPr>
          </a:p>
          <a:p>
            <a:pPr marL="285750" indent="-285750">
              <a:buFont typeface="Arial" panose="020B0604020202020204" pitchFamily="34" charset="0"/>
              <a:buChar char="•"/>
            </a:pPr>
            <a:r>
              <a:rPr lang="en-US" sz="1600" dirty="0">
                <a:effectLst/>
                <a:latin typeface="TimesNewRomanPSMT"/>
              </a:rPr>
              <a:t>Starting from full power and flow, both the primary and intermediate-loop coolant pumps were simultaneously tripped and the reactor was scrammed to simulate a protected loss-of-flow accident. </a:t>
            </a:r>
          </a:p>
          <a:p>
            <a:endParaRPr lang="en-US" sz="1600" dirty="0"/>
          </a:p>
          <a:p>
            <a:pPr marL="285750" indent="-285750">
              <a:buFont typeface="Arial" panose="020B0604020202020204" pitchFamily="34" charset="0"/>
              <a:buChar char="•"/>
            </a:pPr>
            <a:r>
              <a:rPr lang="en-US" sz="1600" dirty="0">
                <a:effectLst/>
                <a:latin typeface="TimesNewRomanPSMT"/>
              </a:rPr>
              <a:t> Temperatures in the reactor quickly rose to high, but acceptable levels as the natural circulation characteristics cooled the reactor down safely at decay heat levels.</a:t>
            </a:r>
          </a:p>
          <a:p>
            <a:endParaRPr lang="en-US" sz="1600" dirty="0">
              <a:effectLst/>
              <a:latin typeface="TimesNewRomanPSMT"/>
            </a:endParaRPr>
          </a:p>
          <a:p>
            <a:pPr marL="285750" indent="-285750">
              <a:buFont typeface="Arial" panose="020B0604020202020204" pitchFamily="34" charset="0"/>
              <a:buChar char="•"/>
            </a:pPr>
            <a:r>
              <a:rPr lang="en-US" sz="1600" dirty="0">
                <a:effectLst/>
                <a:latin typeface="TimesNewRomanPSMT"/>
              </a:rPr>
              <a:t>Similarly to SHRT-17, the SHRT-45R test was initiated by a trip of the primary and intermediate pumps under the rated-power condition at 60.0 MW, but without scram. </a:t>
            </a:r>
            <a:endParaRPr lang="en-US" sz="1600" dirty="0"/>
          </a:p>
          <a:p>
            <a:pPr marL="285750" indent="-285750">
              <a:buFont typeface="Arial" panose="020B0604020202020204" pitchFamily="34" charset="0"/>
              <a:buChar char="•"/>
            </a:pPr>
            <a:endParaRPr lang="en-US" sz="1600" dirty="0"/>
          </a:p>
        </p:txBody>
      </p:sp>
      <p:pic>
        <p:nvPicPr>
          <p:cNvPr id="6" name="Picture 5" descr="Diagram&#10;&#10;Description automatically generated">
            <a:extLst>
              <a:ext uri="{FF2B5EF4-FFF2-40B4-BE49-F238E27FC236}">
                <a16:creationId xmlns:a16="http://schemas.microsoft.com/office/drawing/2014/main" id="{E3321298-4A94-A89B-1032-A9F40E0E6C3F}"/>
              </a:ext>
            </a:extLst>
          </p:cNvPr>
          <p:cNvPicPr>
            <a:picLocks noChangeAspect="1"/>
          </p:cNvPicPr>
          <p:nvPr/>
        </p:nvPicPr>
        <p:blipFill>
          <a:blip r:embed="rId2"/>
          <a:stretch>
            <a:fillRect/>
          </a:stretch>
        </p:blipFill>
        <p:spPr>
          <a:xfrm>
            <a:off x="7463991" y="558602"/>
            <a:ext cx="4273853" cy="5399980"/>
          </a:xfrm>
          <a:prstGeom prst="rect">
            <a:avLst/>
          </a:prstGeom>
        </p:spPr>
      </p:pic>
      <p:sp>
        <p:nvSpPr>
          <p:cNvPr id="11" name="TextBox 10">
            <a:extLst>
              <a:ext uri="{FF2B5EF4-FFF2-40B4-BE49-F238E27FC236}">
                <a16:creationId xmlns:a16="http://schemas.microsoft.com/office/drawing/2014/main" id="{B997E876-055B-76B3-7C1F-960105A2D895}"/>
              </a:ext>
            </a:extLst>
          </p:cNvPr>
          <p:cNvSpPr txBox="1"/>
          <p:nvPr/>
        </p:nvSpPr>
        <p:spPr>
          <a:xfrm>
            <a:off x="7392921" y="189270"/>
            <a:ext cx="4415991" cy="369332"/>
          </a:xfrm>
          <a:prstGeom prst="rect">
            <a:avLst/>
          </a:prstGeom>
          <a:noFill/>
        </p:spPr>
        <p:txBody>
          <a:bodyPr wrap="square">
            <a:spAutoFit/>
          </a:bodyPr>
          <a:lstStyle/>
          <a:p>
            <a:r>
              <a:rPr lang="en-US" sz="1800" b="1" dirty="0">
                <a:effectLst/>
                <a:latin typeface="TimesNewRomanPSMT"/>
              </a:rPr>
              <a:t>EBR-II Primary Tank Sodium Flow Paths </a:t>
            </a:r>
            <a:endParaRPr lang="en-US" b="1" dirty="0"/>
          </a:p>
        </p:txBody>
      </p:sp>
    </p:spTree>
    <p:extLst>
      <p:ext uri="{BB962C8B-B14F-4D97-AF65-F5344CB8AC3E}">
        <p14:creationId xmlns:p14="http://schemas.microsoft.com/office/powerpoint/2010/main" val="390793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Instrumented Subassemblies (XX09 &amp; XX10)</a:t>
            </a:r>
          </a:p>
        </p:txBody>
      </p:sp>
      <p:sp>
        <p:nvSpPr>
          <p:cNvPr id="10" name="TextBox 9">
            <a:extLst>
              <a:ext uri="{FF2B5EF4-FFF2-40B4-BE49-F238E27FC236}">
                <a16:creationId xmlns:a16="http://schemas.microsoft.com/office/drawing/2014/main" id="{A33F9BAE-2A08-5672-27B0-E80493822B01}"/>
              </a:ext>
            </a:extLst>
          </p:cNvPr>
          <p:cNvSpPr txBox="1"/>
          <p:nvPr/>
        </p:nvSpPr>
        <p:spPr>
          <a:xfrm>
            <a:off x="264160" y="1567399"/>
            <a:ext cx="6096000" cy="3139321"/>
          </a:xfrm>
          <a:prstGeom prst="rect">
            <a:avLst/>
          </a:prstGeom>
          <a:noFill/>
        </p:spPr>
        <p:txBody>
          <a:bodyPr wrap="square">
            <a:spAutoFit/>
          </a:bodyPr>
          <a:lstStyle/>
          <a:p>
            <a:pPr marL="285750" indent="-285750">
              <a:buFont typeface="Arial" panose="020B0604020202020204" pitchFamily="34" charset="0"/>
              <a:buChar char="•"/>
            </a:pPr>
            <a:r>
              <a:rPr lang="en-US" b="0" i="0" u="none" strike="noStrike" dirty="0">
                <a:solidFill>
                  <a:srgbClr val="2E2E2E"/>
                </a:solidFill>
                <a:effectLst/>
                <a:latin typeface="ElsevierGulliver"/>
              </a:rPr>
              <a:t>There are two instrumented subassemblies in the reactor core, which are labeled as XX09 and XX10. </a:t>
            </a:r>
          </a:p>
          <a:p>
            <a:pPr marL="285750" indent="-285750">
              <a:buFont typeface="Arial" panose="020B0604020202020204" pitchFamily="34" charset="0"/>
              <a:buChar char="•"/>
            </a:pPr>
            <a:endParaRPr lang="en-US" b="0" i="0" u="none" strike="noStrike" dirty="0">
              <a:solidFill>
                <a:srgbClr val="2E2E2E"/>
              </a:solidFill>
              <a:effectLst/>
              <a:latin typeface="ElsevierGulliver"/>
            </a:endParaRPr>
          </a:p>
          <a:p>
            <a:pPr marL="285750" indent="-285750">
              <a:buFont typeface="Arial" panose="020B0604020202020204" pitchFamily="34" charset="0"/>
              <a:buChar char="•"/>
            </a:pPr>
            <a:r>
              <a:rPr lang="en-US" b="0" i="0" u="none" strike="noStrike" dirty="0">
                <a:solidFill>
                  <a:srgbClr val="2E2E2E"/>
                </a:solidFill>
                <a:effectLst/>
                <a:latin typeface="ElsevierGulliver"/>
              </a:rPr>
              <a:t>The XX09 is a kind of driver subassembly loaded in the 5th row (4th ring) and the XX10 is a specific subassembly of which fuel pins are replaced by stainless steel pins. </a:t>
            </a:r>
            <a:endParaRPr lang="en-US" dirty="0">
              <a:solidFill>
                <a:srgbClr val="2E2E2E"/>
              </a:solidFill>
              <a:latin typeface="ElsevierGulliver"/>
            </a:endParaRPr>
          </a:p>
          <a:p>
            <a:pPr marL="285750" indent="-285750">
              <a:buFont typeface="Arial" panose="020B0604020202020204" pitchFamily="34" charset="0"/>
              <a:buChar char="•"/>
            </a:pPr>
            <a:endParaRPr lang="en-US" dirty="0">
              <a:solidFill>
                <a:srgbClr val="2E2E2E"/>
              </a:solidFill>
              <a:latin typeface="ElsevierGulliver"/>
            </a:endParaRPr>
          </a:p>
          <a:p>
            <a:pPr marL="285750" indent="-285750">
              <a:buFont typeface="Arial" panose="020B0604020202020204" pitchFamily="34" charset="0"/>
              <a:buChar char="•"/>
            </a:pPr>
            <a:r>
              <a:rPr lang="en-US" b="0" i="0" u="none" strike="noStrike" dirty="0">
                <a:solidFill>
                  <a:srgbClr val="2E2E2E"/>
                </a:solidFill>
                <a:effectLst/>
                <a:latin typeface="ElsevierGulliver"/>
              </a:rPr>
              <a:t>the XX09 subassembly contains 61 pins wound by wire spacers. Diameters of the cladding and wire are 4.419 mm and 1.244 mm, respectively. Two out of the 61 pins contain flow meters instead of fuel slugs.</a:t>
            </a:r>
            <a:endParaRPr lang="en-US" dirty="0"/>
          </a:p>
        </p:txBody>
      </p:sp>
      <p:pic>
        <p:nvPicPr>
          <p:cNvPr id="12" name="Picture 11" descr="Shape&#10;&#10;Description automatically generated with low confidence">
            <a:extLst>
              <a:ext uri="{FF2B5EF4-FFF2-40B4-BE49-F238E27FC236}">
                <a16:creationId xmlns:a16="http://schemas.microsoft.com/office/drawing/2014/main" id="{F8B93409-B925-8146-1D75-A13233854FBC}"/>
              </a:ext>
            </a:extLst>
          </p:cNvPr>
          <p:cNvPicPr>
            <a:picLocks noChangeAspect="1"/>
          </p:cNvPicPr>
          <p:nvPr/>
        </p:nvPicPr>
        <p:blipFill>
          <a:blip r:embed="rId2"/>
          <a:stretch>
            <a:fillRect/>
          </a:stretch>
        </p:blipFill>
        <p:spPr>
          <a:xfrm>
            <a:off x="6613335" y="1076961"/>
            <a:ext cx="4369404" cy="4344292"/>
          </a:xfrm>
          <a:prstGeom prst="rect">
            <a:avLst/>
          </a:prstGeom>
        </p:spPr>
      </p:pic>
      <p:sp>
        <p:nvSpPr>
          <p:cNvPr id="14" name="TextBox 13">
            <a:extLst>
              <a:ext uri="{FF2B5EF4-FFF2-40B4-BE49-F238E27FC236}">
                <a16:creationId xmlns:a16="http://schemas.microsoft.com/office/drawing/2014/main" id="{F7089748-464B-7EE0-2E0E-EF22B5975246}"/>
              </a:ext>
            </a:extLst>
          </p:cNvPr>
          <p:cNvSpPr txBox="1"/>
          <p:nvPr/>
        </p:nvSpPr>
        <p:spPr>
          <a:xfrm>
            <a:off x="6405578" y="5462805"/>
            <a:ext cx="4784918" cy="369332"/>
          </a:xfrm>
          <a:prstGeom prst="rect">
            <a:avLst/>
          </a:prstGeom>
          <a:noFill/>
        </p:spPr>
        <p:txBody>
          <a:bodyPr wrap="square">
            <a:spAutoFit/>
          </a:bodyPr>
          <a:lstStyle/>
          <a:p>
            <a:r>
              <a:rPr lang="en-US" sz="1800" b="1" dirty="0">
                <a:effectLst/>
                <a:latin typeface="TimesNewRomanPSMT"/>
              </a:rPr>
              <a:t>SHRT-17 Core Loading Pattern (First 8 Rows) </a:t>
            </a:r>
            <a:endParaRPr lang="en-US" b="1" dirty="0"/>
          </a:p>
        </p:txBody>
      </p:sp>
      <p:sp>
        <p:nvSpPr>
          <p:cNvPr id="15" name="Oval 14">
            <a:extLst>
              <a:ext uri="{FF2B5EF4-FFF2-40B4-BE49-F238E27FC236}">
                <a16:creationId xmlns:a16="http://schemas.microsoft.com/office/drawing/2014/main" id="{C791F9E9-916E-CF34-E534-6DAF7BBDDA82}"/>
              </a:ext>
            </a:extLst>
          </p:cNvPr>
          <p:cNvSpPr/>
          <p:nvPr/>
        </p:nvSpPr>
        <p:spPr>
          <a:xfrm>
            <a:off x="9875520" y="4084320"/>
            <a:ext cx="558800" cy="457200"/>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25B8AE5A-FD5D-3D6A-F266-40E4D6E0847E}"/>
              </a:ext>
            </a:extLst>
          </p:cNvPr>
          <p:cNvSpPr/>
          <p:nvPr/>
        </p:nvSpPr>
        <p:spPr>
          <a:xfrm>
            <a:off x="9672320" y="2436019"/>
            <a:ext cx="558800" cy="457200"/>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23581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Instrumented Subassemblies Layout (XX09 &amp; XX10)</a:t>
            </a:r>
          </a:p>
        </p:txBody>
      </p:sp>
      <p:pic>
        <p:nvPicPr>
          <p:cNvPr id="12" name="Picture 11" descr="Shape&#10;&#10;Description automatically generated with low confidence">
            <a:extLst>
              <a:ext uri="{FF2B5EF4-FFF2-40B4-BE49-F238E27FC236}">
                <a16:creationId xmlns:a16="http://schemas.microsoft.com/office/drawing/2014/main" id="{F8B93409-B925-8146-1D75-A13233854FBC}"/>
              </a:ext>
            </a:extLst>
          </p:cNvPr>
          <p:cNvPicPr>
            <a:picLocks noChangeAspect="1"/>
          </p:cNvPicPr>
          <p:nvPr/>
        </p:nvPicPr>
        <p:blipFill>
          <a:blip r:embed="rId2"/>
          <a:stretch>
            <a:fillRect/>
          </a:stretch>
        </p:blipFill>
        <p:spPr>
          <a:xfrm>
            <a:off x="666363" y="1063001"/>
            <a:ext cx="4784918" cy="4757418"/>
          </a:xfrm>
          <a:prstGeom prst="rect">
            <a:avLst/>
          </a:prstGeom>
        </p:spPr>
      </p:pic>
      <p:pic>
        <p:nvPicPr>
          <p:cNvPr id="4" name="Picture 3" descr="Shape&#10;&#10;Description automatically generated">
            <a:extLst>
              <a:ext uri="{FF2B5EF4-FFF2-40B4-BE49-F238E27FC236}">
                <a16:creationId xmlns:a16="http://schemas.microsoft.com/office/drawing/2014/main" id="{8A23F6FC-A799-31CF-65E4-CCC24DEBBDF2}"/>
              </a:ext>
            </a:extLst>
          </p:cNvPr>
          <p:cNvPicPr>
            <a:picLocks noChangeAspect="1"/>
          </p:cNvPicPr>
          <p:nvPr/>
        </p:nvPicPr>
        <p:blipFill>
          <a:blip r:embed="rId3"/>
          <a:stretch>
            <a:fillRect/>
          </a:stretch>
        </p:blipFill>
        <p:spPr>
          <a:xfrm>
            <a:off x="6740721" y="1172956"/>
            <a:ext cx="4250517" cy="4512087"/>
          </a:xfrm>
          <a:prstGeom prst="rect">
            <a:avLst/>
          </a:prstGeom>
        </p:spPr>
      </p:pic>
      <p:sp>
        <p:nvSpPr>
          <p:cNvPr id="5" name="TextBox 4">
            <a:extLst>
              <a:ext uri="{FF2B5EF4-FFF2-40B4-BE49-F238E27FC236}">
                <a16:creationId xmlns:a16="http://schemas.microsoft.com/office/drawing/2014/main" id="{3DD51EBA-1DA5-F200-6B3E-EB30C1512837}"/>
              </a:ext>
            </a:extLst>
          </p:cNvPr>
          <p:cNvSpPr txBox="1"/>
          <p:nvPr/>
        </p:nvSpPr>
        <p:spPr>
          <a:xfrm>
            <a:off x="666363" y="5955486"/>
            <a:ext cx="4784918" cy="369332"/>
          </a:xfrm>
          <a:prstGeom prst="rect">
            <a:avLst/>
          </a:prstGeom>
          <a:noFill/>
        </p:spPr>
        <p:txBody>
          <a:bodyPr wrap="square">
            <a:spAutoFit/>
          </a:bodyPr>
          <a:lstStyle/>
          <a:p>
            <a:r>
              <a:rPr lang="en-US" sz="1800" b="1" dirty="0">
                <a:effectLst/>
                <a:latin typeface="TimesNewRomanPSMT"/>
              </a:rPr>
              <a:t>SHRT-17 Core Loading Pattern (First 8 Rows) </a:t>
            </a:r>
            <a:endParaRPr lang="en-US" b="1" dirty="0"/>
          </a:p>
        </p:txBody>
      </p:sp>
      <p:sp>
        <p:nvSpPr>
          <p:cNvPr id="6" name="TextBox 5">
            <a:extLst>
              <a:ext uri="{FF2B5EF4-FFF2-40B4-BE49-F238E27FC236}">
                <a16:creationId xmlns:a16="http://schemas.microsoft.com/office/drawing/2014/main" id="{035DBE5A-B651-C4F6-4091-E41DE6609779}"/>
              </a:ext>
            </a:extLst>
          </p:cNvPr>
          <p:cNvSpPr txBox="1"/>
          <p:nvPr/>
        </p:nvSpPr>
        <p:spPr>
          <a:xfrm>
            <a:off x="6353768" y="5685043"/>
            <a:ext cx="5024422" cy="369332"/>
          </a:xfrm>
          <a:prstGeom prst="rect">
            <a:avLst/>
          </a:prstGeom>
          <a:noFill/>
        </p:spPr>
        <p:txBody>
          <a:bodyPr wrap="square">
            <a:spAutoFit/>
          </a:bodyPr>
          <a:lstStyle/>
          <a:p>
            <a:r>
              <a:rPr lang="en-US" sz="1800" b="1" dirty="0">
                <a:effectLst/>
                <a:latin typeface="TimesNewRomanPSMT"/>
              </a:rPr>
              <a:t>SHRT-45R Core Loading Pattern (First 8 Rows) </a:t>
            </a:r>
            <a:endParaRPr lang="en-US" b="1" dirty="0"/>
          </a:p>
        </p:txBody>
      </p:sp>
    </p:spTree>
    <p:extLst>
      <p:ext uri="{BB962C8B-B14F-4D97-AF65-F5344CB8AC3E}">
        <p14:creationId xmlns:p14="http://schemas.microsoft.com/office/powerpoint/2010/main" val="2837278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Instrumented Subassembly XX09</a:t>
            </a:r>
          </a:p>
        </p:txBody>
      </p:sp>
      <p:pic>
        <p:nvPicPr>
          <p:cNvPr id="4" name="Picture 3" descr="Diagram, engineering drawing&#10;&#10;Description automatically generated">
            <a:extLst>
              <a:ext uri="{FF2B5EF4-FFF2-40B4-BE49-F238E27FC236}">
                <a16:creationId xmlns:a16="http://schemas.microsoft.com/office/drawing/2014/main" id="{B822EA52-49A6-9DF1-9C25-F7CBA768228E}"/>
              </a:ext>
            </a:extLst>
          </p:cNvPr>
          <p:cNvPicPr>
            <a:picLocks noChangeAspect="1"/>
          </p:cNvPicPr>
          <p:nvPr/>
        </p:nvPicPr>
        <p:blipFill>
          <a:blip r:embed="rId2"/>
          <a:stretch>
            <a:fillRect/>
          </a:stretch>
        </p:blipFill>
        <p:spPr>
          <a:xfrm>
            <a:off x="838201" y="1063000"/>
            <a:ext cx="5001586" cy="5565892"/>
          </a:xfrm>
          <a:prstGeom prst="rect">
            <a:avLst/>
          </a:prstGeom>
        </p:spPr>
      </p:pic>
      <p:pic>
        <p:nvPicPr>
          <p:cNvPr id="6" name="Picture 5" descr="Diagram&#10;&#10;Description automatically generated">
            <a:extLst>
              <a:ext uri="{FF2B5EF4-FFF2-40B4-BE49-F238E27FC236}">
                <a16:creationId xmlns:a16="http://schemas.microsoft.com/office/drawing/2014/main" id="{F47B0B35-F5B0-C815-7136-95B209C44D90}"/>
              </a:ext>
            </a:extLst>
          </p:cNvPr>
          <p:cNvPicPr>
            <a:picLocks noChangeAspect="1"/>
          </p:cNvPicPr>
          <p:nvPr/>
        </p:nvPicPr>
        <p:blipFill>
          <a:blip r:embed="rId3"/>
          <a:stretch>
            <a:fillRect/>
          </a:stretch>
        </p:blipFill>
        <p:spPr>
          <a:xfrm>
            <a:off x="6492482" y="1063000"/>
            <a:ext cx="4378718" cy="4877668"/>
          </a:xfrm>
          <a:prstGeom prst="rect">
            <a:avLst/>
          </a:prstGeom>
        </p:spPr>
      </p:pic>
    </p:spTree>
    <p:extLst>
      <p:ext uri="{BB962C8B-B14F-4D97-AF65-F5344CB8AC3E}">
        <p14:creationId xmlns:p14="http://schemas.microsoft.com/office/powerpoint/2010/main" val="430706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Instrumented Subassembly XX09</a:t>
            </a:r>
          </a:p>
        </p:txBody>
      </p:sp>
      <p:pic>
        <p:nvPicPr>
          <p:cNvPr id="5" name="Picture 4" descr="Diagram&#10;&#10;Description automatically generated">
            <a:extLst>
              <a:ext uri="{FF2B5EF4-FFF2-40B4-BE49-F238E27FC236}">
                <a16:creationId xmlns:a16="http://schemas.microsoft.com/office/drawing/2014/main" id="{041FA75B-2D90-A956-25A1-594F69F52483}"/>
              </a:ext>
            </a:extLst>
          </p:cNvPr>
          <p:cNvPicPr>
            <a:picLocks noChangeAspect="1"/>
          </p:cNvPicPr>
          <p:nvPr/>
        </p:nvPicPr>
        <p:blipFill>
          <a:blip r:embed="rId2"/>
          <a:stretch>
            <a:fillRect/>
          </a:stretch>
        </p:blipFill>
        <p:spPr>
          <a:xfrm>
            <a:off x="838201" y="1063000"/>
            <a:ext cx="4671161" cy="5313680"/>
          </a:xfrm>
          <a:prstGeom prst="rect">
            <a:avLst/>
          </a:prstGeom>
        </p:spPr>
      </p:pic>
      <p:sp>
        <p:nvSpPr>
          <p:cNvPr id="10" name="TextBox 9">
            <a:extLst>
              <a:ext uri="{FF2B5EF4-FFF2-40B4-BE49-F238E27FC236}">
                <a16:creationId xmlns:a16="http://schemas.microsoft.com/office/drawing/2014/main" id="{DCEAF752-DCE0-B2D4-903F-B48D4E235F20}"/>
              </a:ext>
            </a:extLst>
          </p:cNvPr>
          <p:cNvSpPr txBox="1"/>
          <p:nvPr/>
        </p:nvSpPr>
        <p:spPr>
          <a:xfrm>
            <a:off x="422960" y="6376680"/>
            <a:ext cx="5501641" cy="646331"/>
          </a:xfrm>
          <a:prstGeom prst="rect">
            <a:avLst/>
          </a:prstGeom>
          <a:noFill/>
        </p:spPr>
        <p:txBody>
          <a:bodyPr wrap="square">
            <a:spAutoFit/>
          </a:bodyPr>
          <a:lstStyle/>
          <a:p>
            <a:r>
              <a:rPr lang="en-US" sz="1800" b="1" dirty="0">
                <a:effectLst/>
                <a:latin typeface="TimesNewRomanPSMT"/>
              </a:rPr>
              <a:t>XX09 Instrumented subassembly instrument loading </a:t>
            </a:r>
            <a:endParaRPr lang="en-US" b="1" dirty="0"/>
          </a:p>
          <a:p>
            <a:r>
              <a:rPr lang="en-US" sz="1800" b="1" dirty="0">
                <a:effectLst/>
                <a:latin typeface="TimesNewRomanPSMT"/>
              </a:rPr>
              <a:t> </a:t>
            </a:r>
            <a:endParaRPr lang="en-US" b="1" dirty="0"/>
          </a:p>
        </p:txBody>
      </p:sp>
    </p:spTree>
    <p:extLst>
      <p:ext uri="{BB962C8B-B14F-4D97-AF65-F5344CB8AC3E}">
        <p14:creationId xmlns:p14="http://schemas.microsoft.com/office/powerpoint/2010/main" val="645379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Boundary Conditions</a:t>
            </a:r>
          </a:p>
        </p:txBody>
      </p:sp>
      <p:pic>
        <p:nvPicPr>
          <p:cNvPr id="3" name="Picture 2">
            <a:extLst>
              <a:ext uri="{FF2B5EF4-FFF2-40B4-BE49-F238E27FC236}">
                <a16:creationId xmlns:a16="http://schemas.microsoft.com/office/drawing/2014/main" id="{DC461F8B-B6D3-6E8D-CAC2-E334D7C5C704}"/>
              </a:ext>
            </a:extLst>
          </p:cNvPr>
          <p:cNvPicPr>
            <a:picLocks noChangeAspect="1"/>
          </p:cNvPicPr>
          <p:nvPr/>
        </p:nvPicPr>
        <p:blipFill>
          <a:blip r:embed="rId2"/>
          <a:stretch>
            <a:fillRect/>
          </a:stretch>
        </p:blipFill>
        <p:spPr>
          <a:xfrm>
            <a:off x="6145975" y="1162050"/>
            <a:ext cx="5842000" cy="4381500"/>
          </a:xfrm>
          <a:prstGeom prst="rect">
            <a:avLst/>
          </a:prstGeom>
        </p:spPr>
      </p:pic>
      <p:pic>
        <p:nvPicPr>
          <p:cNvPr id="8" name="Picture 7" descr="Table&#10;&#10;Description automatically generated">
            <a:extLst>
              <a:ext uri="{FF2B5EF4-FFF2-40B4-BE49-F238E27FC236}">
                <a16:creationId xmlns:a16="http://schemas.microsoft.com/office/drawing/2014/main" id="{6925531C-4C72-24E3-DC38-B9DE370534CE}"/>
              </a:ext>
            </a:extLst>
          </p:cNvPr>
          <p:cNvPicPr>
            <a:picLocks noChangeAspect="1"/>
          </p:cNvPicPr>
          <p:nvPr/>
        </p:nvPicPr>
        <p:blipFill>
          <a:blip r:embed="rId3"/>
          <a:stretch>
            <a:fillRect/>
          </a:stretch>
        </p:blipFill>
        <p:spPr>
          <a:xfrm>
            <a:off x="406400" y="2170847"/>
            <a:ext cx="5373914" cy="1240134"/>
          </a:xfrm>
          <a:prstGeom prst="rect">
            <a:avLst/>
          </a:prstGeom>
        </p:spPr>
      </p:pic>
    </p:spTree>
    <p:extLst>
      <p:ext uri="{BB962C8B-B14F-4D97-AF65-F5344CB8AC3E}">
        <p14:creationId xmlns:p14="http://schemas.microsoft.com/office/powerpoint/2010/main" val="455671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FCD0-64D2-0A03-31B6-3028CF5AD5FB}"/>
              </a:ext>
            </a:extLst>
          </p:cNvPr>
          <p:cNvSpPr>
            <a:spLocks noGrp="1"/>
          </p:cNvSpPr>
          <p:nvPr>
            <p:ph type="title"/>
          </p:nvPr>
        </p:nvSpPr>
        <p:spPr/>
        <p:txBody>
          <a:bodyPr/>
          <a:lstStyle/>
          <a:p>
            <a:r>
              <a:rPr lang="en-US" dirty="0"/>
              <a:t>Subchannel Results</a:t>
            </a:r>
          </a:p>
        </p:txBody>
      </p:sp>
    </p:spTree>
    <p:extLst>
      <p:ext uri="{BB962C8B-B14F-4D97-AF65-F5344CB8AC3E}">
        <p14:creationId xmlns:p14="http://schemas.microsoft.com/office/powerpoint/2010/main" val="1321258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Models of XX09</a:t>
            </a:r>
          </a:p>
        </p:txBody>
      </p:sp>
      <p:pic>
        <p:nvPicPr>
          <p:cNvPr id="4" name="Picture 3" descr="A picture containing chart&#10;&#10;Description automatically generated">
            <a:extLst>
              <a:ext uri="{FF2B5EF4-FFF2-40B4-BE49-F238E27FC236}">
                <a16:creationId xmlns:a16="http://schemas.microsoft.com/office/drawing/2014/main" id="{84E7C919-BCB7-219C-EBA2-266CBB40229A}"/>
              </a:ext>
            </a:extLst>
          </p:cNvPr>
          <p:cNvPicPr>
            <a:picLocks noChangeAspect="1"/>
          </p:cNvPicPr>
          <p:nvPr/>
        </p:nvPicPr>
        <p:blipFill>
          <a:blip r:embed="rId2"/>
          <a:stretch>
            <a:fillRect/>
          </a:stretch>
        </p:blipFill>
        <p:spPr>
          <a:xfrm>
            <a:off x="88652" y="3732027"/>
            <a:ext cx="3909932" cy="3057855"/>
          </a:xfrm>
          <a:prstGeom prst="rect">
            <a:avLst/>
          </a:prstGeom>
        </p:spPr>
      </p:pic>
      <p:sp>
        <p:nvSpPr>
          <p:cNvPr id="6" name="TextBox 5">
            <a:extLst>
              <a:ext uri="{FF2B5EF4-FFF2-40B4-BE49-F238E27FC236}">
                <a16:creationId xmlns:a16="http://schemas.microsoft.com/office/drawing/2014/main" id="{E57FE96E-2BED-0F01-2FC2-A1AC1839BF9F}"/>
              </a:ext>
            </a:extLst>
          </p:cNvPr>
          <p:cNvSpPr txBox="1"/>
          <p:nvPr/>
        </p:nvSpPr>
        <p:spPr>
          <a:xfrm>
            <a:off x="2601585" y="6114732"/>
            <a:ext cx="1396999" cy="369332"/>
          </a:xfrm>
          <a:prstGeom prst="rect">
            <a:avLst/>
          </a:prstGeom>
          <a:noFill/>
        </p:spPr>
        <p:txBody>
          <a:bodyPr wrap="square">
            <a:spAutoFit/>
          </a:bodyPr>
          <a:lstStyle/>
          <a:p>
            <a:r>
              <a:rPr lang="en-US" b="1" dirty="0">
                <a:latin typeface="TimesNewRomanPSMT"/>
              </a:rPr>
              <a:t>Pronghorn</a:t>
            </a:r>
            <a:r>
              <a:rPr lang="en-US" sz="1800" b="1" dirty="0">
                <a:effectLst/>
                <a:latin typeface="TimesNewRomanPSMT"/>
              </a:rPr>
              <a:t> </a:t>
            </a:r>
            <a:endParaRPr lang="en-US" b="1" dirty="0"/>
          </a:p>
        </p:txBody>
      </p:sp>
      <p:pic>
        <p:nvPicPr>
          <p:cNvPr id="8" name="Picture 7" descr="A picture containing chart&#10;&#10;Description automatically generated">
            <a:extLst>
              <a:ext uri="{FF2B5EF4-FFF2-40B4-BE49-F238E27FC236}">
                <a16:creationId xmlns:a16="http://schemas.microsoft.com/office/drawing/2014/main" id="{BB7ABBBD-6221-B521-58AA-25EDC8800C58}"/>
              </a:ext>
            </a:extLst>
          </p:cNvPr>
          <p:cNvPicPr>
            <a:picLocks noChangeAspect="1"/>
          </p:cNvPicPr>
          <p:nvPr/>
        </p:nvPicPr>
        <p:blipFill>
          <a:blip r:embed="rId3"/>
          <a:stretch>
            <a:fillRect/>
          </a:stretch>
        </p:blipFill>
        <p:spPr>
          <a:xfrm>
            <a:off x="2043618" y="1637113"/>
            <a:ext cx="3530493" cy="2780774"/>
          </a:xfrm>
          <a:prstGeom prst="rect">
            <a:avLst/>
          </a:prstGeom>
          <a:ln w="28575">
            <a:solidFill>
              <a:schemeClr val="tx1"/>
            </a:solidFill>
          </a:ln>
        </p:spPr>
      </p:pic>
      <p:sp>
        <p:nvSpPr>
          <p:cNvPr id="10" name="TextBox 9">
            <a:extLst>
              <a:ext uri="{FF2B5EF4-FFF2-40B4-BE49-F238E27FC236}">
                <a16:creationId xmlns:a16="http://schemas.microsoft.com/office/drawing/2014/main" id="{30EB6BBD-4C43-7A4D-64EA-650D0784DB52}"/>
              </a:ext>
            </a:extLst>
          </p:cNvPr>
          <p:cNvSpPr txBox="1"/>
          <p:nvPr/>
        </p:nvSpPr>
        <p:spPr>
          <a:xfrm>
            <a:off x="4224875" y="4048555"/>
            <a:ext cx="1396999" cy="369332"/>
          </a:xfrm>
          <a:prstGeom prst="rect">
            <a:avLst/>
          </a:prstGeom>
          <a:noFill/>
        </p:spPr>
        <p:txBody>
          <a:bodyPr wrap="square">
            <a:spAutoFit/>
          </a:bodyPr>
          <a:lstStyle/>
          <a:p>
            <a:r>
              <a:rPr lang="en-US" sz="1800" b="1" dirty="0">
                <a:effectLst/>
                <a:latin typeface="TimesNewRomanPSMT"/>
              </a:rPr>
              <a:t>Subchannel </a:t>
            </a:r>
            <a:endParaRPr lang="en-US" b="1" dirty="0"/>
          </a:p>
        </p:txBody>
      </p:sp>
      <p:pic>
        <p:nvPicPr>
          <p:cNvPr id="16" name="Picture 15" descr="A picture containing colorful, accessory&#10;&#10;Description automatically generated">
            <a:extLst>
              <a:ext uri="{FF2B5EF4-FFF2-40B4-BE49-F238E27FC236}">
                <a16:creationId xmlns:a16="http://schemas.microsoft.com/office/drawing/2014/main" id="{79761860-E415-088F-0506-D5FCDAAED801}"/>
              </a:ext>
            </a:extLst>
          </p:cNvPr>
          <p:cNvPicPr>
            <a:picLocks noChangeAspect="1"/>
          </p:cNvPicPr>
          <p:nvPr/>
        </p:nvPicPr>
        <p:blipFill>
          <a:blip r:embed="rId4"/>
          <a:stretch>
            <a:fillRect/>
          </a:stretch>
        </p:blipFill>
        <p:spPr>
          <a:xfrm>
            <a:off x="5895135" y="1095464"/>
            <a:ext cx="5587282" cy="4706891"/>
          </a:xfrm>
          <a:prstGeom prst="rect">
            <a:avLst/>
          </a:prstGeom>
          <a:ln w="19050">
            <a:solidFill>
              <a:schemeClr val="tx1"/>
            </a:solidFill>
          </a:ln>
        </p:spPr>
      </p:pic>
      <p:sp>
        <p:nvSpPr>
          <p:cNvPr id="17" name="TextBox 16">
            <a:extLst>
              <a:ext uri="{FF2B5EF4-FFF2-40B4-BE49-F238E27FC236}">
                <a16:creationId xmlns:a16="http://schemas.microsoft.com/office/drawing/2014/main" id="{8443F4F8-6AD3-2143-A58E-D0F5296A65B3}"/>
              </a:ext>
            </a:extLst>
          </p:cNvPr>
          <p:cNvSpPr txBox="1"/>
          <p:nvPr/>
        </p:nvSpPr>
        <p:spPr>
          <a:xfrm>
            <a:off x="9073329" y="5388696"/>
            <a:ext cx="2280470" cy="369332"/>
          </a:xfrm>
          <a:prstGeom prst="rect">
            <a:avLst/>
          </a:prstGeom>
          <a:noFill/>
        </p:spPr>
        <p:txBody>
          <a:bodyPr wrap="square">
            <a:spAutoFit/>
          </a:bodyPr>
          <a:lstStyle/>
          <a:p>
            <a:r>
              <a:rPr lang="en-US" b="1" dirty="0">
                <a:latin typeface="TimesNewRomanPSMT"/>
              </a:rPr>
              <a:t>Domain-Overlapping</a:t>
            </a:r>
            <a:r>
              <a:rPr lang="en-US" sz="1800" b="1" dirty="0">
                <a:effectLst/>
                <a:latin typeface="TimesNewRomanPSMT"/>
              </a:rPr>
              <a:t> </a:t>
            </a:r>
            <a:endParaRPr lang="en-US" b="1" dirty="0"/>
          </a:p>
        </p:txBody>
      </p:sp>
    </p:spTree>
    <p:extLst>
      <p:ext uri="{BB962C8B-B14F-4D97-AF65-F5344CB8AC3E}">
        <p14:creationId xmlns:p14="http://schemas.microsoft.com/office/powerpoint/2010/main" val="208478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Pronghorn solution, steady state SHRT-17</a:t>
            </a:r>
          </a:p>
        </p:txBody>
      </p:sp>
      <p:pic>
        <p:nvPicPr>
          <p:cNvPr id="5" name="Picture 4" descr="A picture containing accessory, umbrella, open, colorful&#10;&#10;Description automatically generated">
            <a:extLst>
              <a:ext uri="{FF2B5EF4-FFF2-40B4-BE49-F238E27FC236}">
                <a16:creationId xmlns:a16="http://schemas.microsoft.com/office/drawing/2014/main" id="{1B8DB4E3-0D55-186B-DC26-6E4AC83AD0D6}"/>
              </a:ext>
            </a:extLst>
          </p:cNvPr>
          <p:cNvPicPr>
            <a:picLocks noChangeAspect="1"/>
          </p:cNvPicPr>
          <p:nvPr/>
        </p:nvPicPr>
        <p:blipFill>
          <a:blip r:embed="rId2"/>
          <a:stretch>
            <a:fillRect/>
          </a:stretch>
        </p:blipFill>
        <p:spPr>
          <a:xfrm>
            <a:off x="416350" y="1852044"/>
            <a:ext cx="5050172" cy="3797729"/>
          </a:xfrm>
          <a:prstGeom prst="rect">
            <a:avLst/>
          </a:prstGeom>
        </p:spPr>
      </p:pic>
      <p:pic>
        <p:nvPicPr>
          <p:cNvPr id="9" name="Picture 8" descr="Chart, radar chart&#10;&#10;Description automatically generated">
            <a:extLst>
              <a:ext uri="{FF2B5EF4-FFF2-40B4-BE49-F238E27FC236}">
                <a16:creationId xmlns:a16="http://schemas.microsoft.com/office/drawing/2014/main" id="{5894FF37-C525-84E4-54FA-AAEF73036CAE}"/>
              </a:ext>
            </a:extLst>
          </p:cNvPr>
          <p:cNvPicPr>
            <a:picLocks noChangeAspect="1"/>
          </p:cNvPicPr>
          <p:nvPr/>
        </p:nvPicPr>
        <p:blipFill>
          <a:blip r:embed="rId3"/>
          <a:stretch>
            <a:fillRect/>
          </a:stretch>
        </p:blipFill>
        <p:spPr>
          <a:xfrm>
            <a:off x="6788926" y="1567399"/>
            <a:ext cx="4464923" cy="4260423"/>
          </a:xfrm>
          <a:prstGeom prst="rect">
            <a:avLst/>
          </a:prstGeom>
        </p:spPr>
      </p:pic>
      <p:sp>
        <p:nvSpPr>
          <p:cNvPr id="11" name="TextBox 10">
            <a:extLst>
              <a:ext uri="{FF2B5EF4-FFF2-40B4-BE49-F238E27FC236}">
                <a16:creationId xmlns:a16="http://schemas.microsoft.com/office/drawing/2014/main" id="{6CD5E8DC-A214-9773-2DB4-4F2311A34732}"/>
              </a:ext>
            </a:extLst>
          </p:cNvPr>
          <p:cNvSpPr txBox="1"/>
          <p:nvPr/>
        </p:nvSpPr>
        <p:spPr>
          <a:xfrm>
            <a:off x="2894841" y="5612378"/>
            <a:ext cx="2533734" cy="369332"/>
          </a:xfrm>
          <a:prstGeom prst="rect">
            <a:avLst/>
          </a:prstGeom>
          <a:noFill/>
        </p:spPr>
        <p:txBody>
          <a:bodyPr wrap="square">
            <a:spAutoFit/>
          </a:bodyPr>
          <a:lstStyle/>
          <a:p>
            <a:r>
              <a:rPr lang="en-US" sz="1800" b="1" dirty="0">
                <a:effectLst/>
                <a:latin typeface="TimesNewRomanPSMT"/>
              </a:rPr>
              <a:t>Fluid temperature field </a:t>
            </a:r>
            <a:endParaRPr lang="en-US" b="1" dirty="0"/>
          </a:p>
        </p:txBody>
      </p:sp>
      <p:sp>
        <p:nvSpPr>
          <p:cNvPr id="13" name="TextBox 12">
            <a:extLst>
              <a:ext uri="{FF2B5EF4-FFF2-40B4-BE49-F238E27FC236}">
                <a16:creationId xmlns:a16="http://schemas.microsoft.com/office/drawing/2014/main" id="{F9031D71-038B-C0BD-7F72-82D65CF25757}"/>
              </a:ext>
            </a:extLst>
          </p:cNvPr>
          <p:cNvSpPr txBox="1"/>
          <p:nvPr/>
        </p:nvSpPr>
        <p:spPr>
          <a:xfrm>
            <a:off x="6788926" y="5827822"/>
            <a:ext cx="5050172" cy="307777"/>
          </a:xfrm>
          <a:prstGeom prst="rect">
            <a:avLst/>
          </a:prstGeom>
          <a:noFill/>
        </p:spPr>
        <p:txBody>
          <a:bodyPr wrap="square">
            <a:spAutoFit/>
          </a:bodyPr>
          <a:lstStyle/>
          <a:p>
            <a:r>
              <a:rPr lang="en-US" sz="1400" b="1" dirty="0"/>
              <a:t>Linear heat flux on Pronghorn/Subchannel interface</a:t>
            </a:r>
          </a:p>
        </p:txBody>
      </p:sp>
    </p:spTree>
    <p:extLst>
      <p:ext uri="{BB962C8B-B14F-4D97-AF65-F5344CB8AC3E}">
        <p14:creationId xmlns:p14="http://schemas.microsoft.com/office/powerpoint/2010/main" val="395065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Results of Subchannel Initial Steady State for XX09 SHRT-17</a:t>
            </a:r>
          </a:p>
        </p:txBody>
      </p:sp>
      <p:pic>
        <p:nvPicPr>
          <p:cNvPr id="4" name="Picture 3">
            <a:extLst>
              <a:ext uri="{FF2B5EF4-FFF2-40B4-BE49-F238E27FC236}">
                <a16:creationId xmlns:a16="http://schemas.microsoft.com/office/drawing/2014/main" id="{8CC067BE-36B5-E1B6-9B8D-92A42DA129F6}"/>
              </a:ext>
            </a:extLst>
          </p:cNvPr>
          <p:cNvPicPr>
            <a:picLocks noChangeAspect="1"/>
          </p:cNvPicPr>
          <p:nvPr/>
        </p:nvPicPr>
        <p:blipFill>
          <a:blip r:embed="rId2"/>
          <a:stretch>
            <a:fillRect/>
          </a:stretch>
        </p:blipFill>
        <p:spPr>
          <a:xfrm>
            <a:off x="97065" y="1971256"/>
            <a:ext cx="5214828" cy="4133850"/>
          </a:xfrm>
          <a:prstGeom prst="rect">
            <a:avLst/>
          </a:prstGeom>
        </p:spPr>
      </p:pic>
      <p:pic>
        <p:nvPicPr>
          <p:cNvPr id="6" name="Picture 5">
            <a:extLst>
              <a:ext uri="{FF2B5EF4-FFF2-40B4-BE49-F238E27FC236}">
                <a16:creationId xmlns:a16="http://schemas.microsoft.com/office/drawing/2014/main" id="{D7C39B59-041D-615A-1219-4EA3702E915E}"/>
              </a:ext>
            </a:extLst>
          </p:cNvPr>
          <p:cNvPicPr>
            <a:picLocks noChangeAspect="1"/>
          </p:cNvPicPr>
          <p:nvPr/>
        </p:nvPicPr>
        <p:blipFill>
          <a:blip r:embed="rId3"/>
          <a:stretch>
            <a:fillRect/>
          </a:stretch>
        </p:blipFill>
        <p:spPr>
          <a:xfrm>
            <a:off x="5594922" y="1987158"/>
            <a:ext cx="5214829" cy="4133851"/>
          </a:xfrm>
          <a:prstGeom prst="rect">
            <a:avLst/>
          </a:prstGeom>
        </p:spPr>
      </p:pic>
    </p:spTree>
    <p:extLst>
      <p:ext uri="{BB962C8B-B14F-4D97-AF65-F5344CB8AC3E}">
        <p14:creationId xmlns:p14="http://schemas.microsoft.com/office/powerpoint/2010/main" val="3990748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13701-5DFC-A845-ABEE-258D0E31513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403E1C6-BA43-104A-8ACE-1179C840E16E}"/>
              </a:ext>
            </a:extLst>
          </p:cNvPr>
          <p:cNvSpPr>
            <a:spLocks noGrp="1"/>
          </p:cNvSpPr>
          <p:nvPr>
            <p:ph idx="1"/>
          </p:nvPr>
        </p:nvSpPr>
        <p:spPr/>
        <p:txBody>
          <a:bodyPr/>
          <a:lstStyle/>
          <a:p>
            <a:r>
              <a:rPr lang="en-US" dirty="0"/>
              <a:t>Motivation</a:t>
            </a:r>
          </a:p>
          <a:p>
            <a:r>
              <a:rPr lang="en-US" dirty="0"/>
              <a:t>Benchmark Description </a:t>
            </a:r>
          </a:p>
          <a:p>
            <a:r>
              <a:rPr lang="en-US" dirty="0"/>
              <a:t>Subchannel Results</a:t>
            </a:r>
          </a:p>
        </p:txBody>
      </p:sp>
    </p:spTree>
    <p:extLst>
      <p:ext uri="{BB962C8B-B14F-4D97-AF65-F5344CB8AC3E}">
        <p14:creationId xmlns:p14="http://schemas.microsoft.com/office/powerpoint/2010/main" val="4071934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Results of Subchannel Initial Steady State for XX09 SHRT-17</a:t>
            </a:r>
          </a:p>
        </p:txBody>
      </p:sp>
      <p:pic>
        <p:nvPicPr>
          <p:cNvPr id="3" name="Picture 2">
            <a:extLst>
              <a:ext uri="{FF2B5EF4-FFF2-40B4-BE49-F238E27FC236}">
                <a16:creationId xmlns:a16="http://schemas.microsoft.com/office/drawing/2014/main" id="{DE208A4A-0DA0-BD81-BE1A-12C2E789D6A6}"/>
              </a:ext>
            </a:extLst>
          </p:cNvPr>
          <p:cNvPicPr>
            <a:picLocks noChangeAspect="1"/>
          </p:cNvPicPr>
          <p:nvPr/>
        </p:nvPicPr>
        <p:blipFill>
          <a:blip r:embed="rId2"/>
          <a:stretch>
            <a:fillRect/>
          </a:stretch>
        </p:blipFill>
        <p:spPr>
          <a:xfrm>
            <a:off x="205921" y="1879798"/>
            <a:ext cx="5575300" cy="4419600"/>
          </a:xfrm>
          <a:prstGeom prst="rect">
            <a:avLst/>
          </a:prstGeom>
        </p:spPr>
      </p:pic>
      <p:pic>
        <p:nvPicPr>
          <p:cNvPr id="4" name="Picture 3">
            <a:extLst>
              <a:ext uri="{FF2B5EF4-FFF2-40B4-BE49-F238E27FC236}">
                <a16:creationId xmlns:a16="http://schemas.microsoft.com/office/drawing/2014/main" id="{7A53FC0E-6C9A-24FC-0528-30C0EFDCA612}"/>
              </a:ext>
            </a:extLst>
          </p:cNvPr>
          <p:cNvPicPr>
            <a:picLocks noChangeAspect="1"/>
          </p:cNvPicPr>
          <p:nvPr/>
        </p:nvPicPr>
        <p:blipFill>
          <a:blip r:embed="rId3"/>
          <a:stretch>
            <a:fillRect/>
          </a:stretch>
        </p:blipFill>
        <p:spPr>
          <a:xfrm>
            <a:off x="6145975" y="1879798"/>
            <a:ext cx="5575300" cy="4419600"/>
          </a:xfrm>
          <a:prstGeom prst="rect">
            <a:avLst/>
          </a:prstGeom>
        </p:spPr>
      </p:pic>
    </p:spTree>
    <p:extLst>
      <p:ext uri="{BB962C8B-B14F-4D97-AF65-F5344CB8AC3E}">
        <p14:creationId xmlns:p14="http://schemas.microsoft.com/office/powerpoint/2010/main" val="4097828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A1AFE27-D82D-F883-3417-3C0C8F3F8782}"/>
              </a:ext>
            </a:extLst>
          </p:cNvPr>
          <p:cNvSpPr>
            <a:spLocks noGrp="1"/>
          </p:cNvSpPr>
          <p:nvPr>
            <p:ph type="title"/>
          </p:nvPr>
        </p:nvSpPr>
        <p:spPr>
          <a:xfrm>
            <a:off x="938151" y="558602"/>
            <a:ext cx="10415648" cy="1008797"/>
          </a:xfrm>
        </p:spPr>
        <p:txBody>
          <a:bodyPr/>
          <a:lstStyle/>
          <a:p>
            <a:r>
              <a:rPr lang="en-US" dirty="0"/>
              <a:t>Results of Subchannel Initial Steady State for XX09 SHRT-45R</a:t>
            </a:r>
          </a:p>
        </p:txBody>
      </p:sp>
      <p:pic>
        <p:nvPicPr>
          <p:cNvPr id="9" name="Picture 8">
            <a:extLst>
              <a:ext uri="{FF2B5EF4-FFF2-40B4-BE49-F238E27FC236}">
                <a16:creationId xmlns:a16="http://schemas.microsoft.com/office/drawing/2014/main" id="{8880CE90-1AA7-6A25-6684-03542A0F90B4}"/>
              </a:ext>
            </a:extLst>
          </p:cNvPr>
          <p:cNvPicPr>
            <a:picLocks noChangeAspect="1"/>
          </p:cNvPicPr>
          <p:nvPr/>
        </p:nvPicPr>
        <p:blipFill>
          <a:blip r:embed="rId2"/>
          <a:stretch>
            <a:fillRect/>
          </a:stretch>
        </p:blipFill>
        <p:spPr>
          <a:xfrm>
            <a:off x="217281" y="1879798"/>
            <a:ext cx="5575300" cy="4419600"/>
          </a:xfrm>
          <a:prstGeom prst="rect">
            <a:avLst/>
          </a:prstGeom>
        </p:spPr>
      </p:pic>
      <p:pic>
        <p:nvPicPr>
          <p:cNvPr id="10" name="Picture 9">
            <a:extLst>
              <a:ext uri="{FF2B5EF4-FFF2-40B4-BE49-F238E27FC236}">
                <a16:creationId xmlns:a16="http://schemas.microsoft.com/office/drawing/2014/main" id="{1D01CBC1-749B-5EF7-ED1D-468F86B47C66}"/>
              </a:ext>
            </a:extLst>
          </p:cNvPr>
          <p:cNvPicPr>
            <a:picLocks noChangeAspect="1"/>
          </p:cNvPicPr>
          <p:nvPr/>
        </p:nvPicPr>
        <p:blipFill>
          <a:blip r:embed="rId3"/>
          <a:stretch>
            <a:fillRect/>
          </a:stretch>
        </p:blipFill>
        <p:spPr>
          <a:xfrm>
            <a:off x="6399421" y="1879798"/>
            <a:ext cx="5575300" cy="4419600"/>
          </a:xfrm>
          <a:prstGeom prst="rect">
            <a:avLst/>
          </a:prstGeom>
        </p:spPr>
      </p:pic>
    </p:spTree>
    <p:extLst>
      <p:ext uri="{BB962C8B-B14F-4D97-AF65-F5344CB8AC3E}">
        <p14:creationId xmlns:p14="http://schemas.microsoft.com/office/powerpoint/2010/main" val="268738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1DEF-E4C2-2DCA-6DBB-96BAA1A3C49D}"/>
              </a:ext>
            </a:extLst>
          </p:cNvPr>
          <p:cNvSpPr>
            <a:spLocks noGrp="1"/>
          </p:cNvSpPr>
          <p:nvPr>
            <p:ph type="title"/>
          </p:nvPr>
        </p:nvSpPr>
        <p:spPr/>
        <p:txBody>
          <a:bodyPr/>
          <a:lstStyle/>
          <a:p>
            <a:r>
              <a:rPr lang="en-US" dirty="0"/>
              <a:t>Results of Subchannel Transient for XX09</a:t>
            </a:r>
          </a:p>
        </p:txBody>
      </p:sp>
      <p:sp>
        <p:nvSpPr>
          <p:cNvPr id="6" name="TextBox 5">
            <a:extLst>
              <a:ext uri="{FF2B5EF4-FFF2-40B4-BE49-F238E27FC236}">
                <a16:creationId xmlns:a16="http://schemas.microsoft.com/office/drawing/2014/main" id="{C61ED5E4-6CAC-F220-BF60-28B837139ACC}"/>
              </a:ext>
            </a:extLst>
          </p:cNvPr>
          <p:cNvSpPr txBox="1"/>
          <p:nvPr/>
        </p:nvSpPr>
        <p:spPr>
          <a:xfrm>
            <a:off x="0" y="5534561"/>
            <a:ext cx="4958245" cy="1323439"/>
          </a:xfrm>
          <a:prstGeom prst="rect">
            <a:avLst/>
          </a:prstGeom>
          <a:noFill/>
        </p:spPr>
        <p:txBody>
          <a:bodyPr wrap="square">
            <a:spAutoFit/>
          </a:bodyPr>
          <a:lstStyle/>
          <a:p>
            <a:r>
              <a:rPr lang="en-US" sz="1600" dirty="0">
                <a:solidFill>
                  <a:srgbClr val="212121"/>
                </a:solidFill>
                <a:effectLst/>
                <a:latin typeface="Times"/>
              </a:rPr>
              <a:t>Mochizuki, H., &amp; </a:t>
            </a:r>
            <a:r>
              <a:rPr lang="en-US" sz="1600" dirty="0" err="1">
                <a:solidFill>
                  <a:srgbClr val="212121"/>
                </a:solidFill>
                <a:effectLst/>
                <a:latin typeface="Times"/>
              </a:rPr>
              <a:t>Muranaka</a:t>
            </a:r>
            <a:r>
              <a:rPr lang="en-US" sz="1600" dirty="0">
                <a:solidFill>
                  <a:srgbClr val="212121"/>
                </a:solidFill>
                <a:effectLst/>
                <a:latin typeface="Times"/>
              </a:rPr>
              <a:t>, K. (2018). Benchmark analyses for EBR-II shutdown heat removal tests SHRT-17 and SHRT-45R–(1,2) subchannel analysis of instrumented fuel subassembly. </a:t>
            </a:r>
            <a:r>
              <a:rPr lang="en-US" sz="1600" i="1" dirty="0">
                <a:solidFill>
                  <a:srgbClr val="212121"/>
                </a:solidFill>
                <a:effectLst/>
                <a:latin typeface="Times"/>
              </a:rPr>
              <a:t>Nuclear Engineering and Design</a:t>
            </a:r>
            <a:r>
              <a:rPr lang="en-US" sz="1600" dirty="0">
                <a:solidFill>
                  <a:srgbClr val="212121"/>
                </a:solidFill>
                <a:effectLst/>
                <a:latin typeface="Times"/>
              </a:rPr>
              <a:t>, </a:t>
            </a:r>
            <a:r>
              <a:rPr lang="en-US" sz="1600" i="1" dirty="0">
                <a:solidFill>
                  <a:srgbClr val="212121"/>
                </a:solidFill>
                <a:effectLst/>
                <a:latin typeface="Times"/>
              </a:rPr>
              <a:t>330</a:t>
            </a:r>
            <a:r>
              <a:rPr lang="en-US" sz="1600" dirty="0">
                <a:solidFill>
                  <a:srgbClr val="212121"/>
                </a:solidFill>
                <a:effectLst/>
                <a:latin typeface="Times"/>
              </a:rPr>
              <a:t>, 14-27. </a:t>
            </a:r>
            <a:endParaRPr lang="en-US" sz="1600" dirty="0"/>
          </a:p>
        </p:txBody>
      </p:sp>
      <p:pic>
        <p:nvPicPr>
          <p:cNvPr id="5" name="Picture 4">
            <a:extLst>
              <a:ext uri="{FF2B5EF4-FFF2-40B4-BE49-F238E27FC236}">
                <a16:creationId xmlns:a16="http://schemas.microsoft.com/office/drawing/2014/main" id="{185FC0F9-4001-A8DF-3F55-1724269E15B7}"/>
              </a:ext>
            </a:extLst>
          </p:cNvPr>
          <p:cNvPicPr>
            <a:picLocks noChangeAspect="1"/>
          </p:cNvPicPr>
          <p:nvPr/>
        </p:nvPicPr>
        <p:blipFill>
          <a:blip r:embed="rId2"/>
          <a:stretch>
            <a:fillRect/>
          </a:stretch>
        </p:blipFill>
        <p:spPr>
          <a:xfrm>
            <a:off x="445489" y="1185889"/>
            <a:ext cx="5283200" cy="4348672"/>
          </a:xfrm>
          <a:prstGeom prst="rect">
            <a:avLst/>
          </a:prstGeom>
        </p:spPr>
      </p:pic>
      <p:pic>
        <p:nvPicPr>
          <p:cNvPr id="3" name="Picture 2">
            <a:extLst>
              <a:ext uri="{FF2B5EF4-FFF2-40B4-BE49-F238E27FC236}">
                <a16:creationId xmlns:a16="http://schemas.microsoft.com/office/drawing/2014/main" id="{8D7F6956-2138-F205-604E-E3976C9E89DC}"/>
              </a:ext>
            </a:extLst>
          </p:cNvPr>
          <p:cNvPicPr>
            <a:picLocks noChangeAspect="1"/>
          </p:cNvPicPr>
          <p:nvPr/>
        </p:nvPicPr>
        <p:blipFill>
          <a:blip r:embed="rId3"/>
          <a:stretch>
            <a:fillRect/>
          </a:stretch>
        </p:blipFill>
        <p:spPr>
          <a:xfrm>
            <a:off x="6347361" y="1212850"/>
            <a:ext cx="5499100" cy="4432300"/>
          </a:xfrm>
          <a:prstGeom prst="rect">
            <a:avLst/>
          </a:prstGeom>
        </p:spPr>
      </p:pic>
    </p:spTree>
    <p:extLst>
      <p:ext uri="{BB962C8B-B14F-4D97-AF65-F5344CB8AC3E}">
        <p14:creationId xmlns:p14="http://schemas.microsoft.com/office/powerpoint/2010/main" val="2124621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FCD0-64D2-0A03-31B6-3028CF5AD5FB}"/>
              </a:ext>
            </a:extLst>
          </p:cNvPr>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84984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DF9E-B327-3B3E-7144-5E9F6756B05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EB22ACA-3CF7-EA47-4B09-0F6DE3134408}"/>
              </a:ext>
            </a:extLst>
          </p:cNvPr>
          <p:cNvSpPr>
            <a:spLocks noGrp="1"/>
          </p:cNvSpPr>
          <p:nvPr>
            <p:ph idx="1"/>
          </p:nvPr>
        </p:nvSpPr>
        <p:spPr>
          <a:xfrm>
            <a:off x="424908" y="1292640"/>
            <a:ext cx="5721067" cy="2007151"/>
          </a:xfrm>
        </p:spPr>
        <p:txBody>
          <a:bodyPr/>
          <a:lstStyle/>
          <a:p>
            <a:pPr marL="457200" lvl="1" indent="-457200">
              <a:spcBef>
                <a:spcPts val="1000"/>
              </a:spcBef>
              <a:buFont typeface="+mj-lt"/>
              <a:buAutoNum type="arabicPeriod"/>
            </a:pPr>
            <a:r>
              <a:rPr lang="en-US" sz="1800" dirty="0"/>
              <a:t>The system level thermal hydraulic analysis codes like RELAP, RETRAN, ATHLET are used to get the balance of plant behavior. </a:t>
            </a:r>
          </a:p>
          <a:p>
            <a:pPr marL="457200" lvl="1" indent="-457200">
              <a:spcBef>
                <a:spcPts val="1000"/>
              </a:spcBef>
              <a:buFont typeface="+mj-lt"/>
              <a:buAutoNum type="arabicPeriod"/>
            </a:pPr>
            <a:r>
              <a:rPr lang="en-US" sz="1800" dirty="0"/>
              <a:t>The results of this analysis give the boundary conditions used for the core level/component analysis. </a:t>
            </a:r>
          </a:p>
          <a:p>
            <a:pPr marL="457200" lvl="1" indent="-457200">
              <a:spcBef>
                <a:spcPts val="1000"/>
              </a:spcBef>
              <a:buFont typeface="+mj-lt"/>
              <a:buAutoNum type="arabicPeriod"/>
            </a:pPr>
            <a:r>
              <a:rPr lang="en-US" sz="1800" dirty="0"/>
              <a:t>The detailed analysis of the reactor core is performed using the sub-channel thermal hydraulic codes.</a:t>
            </a:r>
          </a:p>
        </p:txBody>
      </p:sp>
      <p:pic>
        <p:nvPicPr>
          <p:cNvPr id="4" name="Picture 3">
            <a:extLst>
              <a:ext uri="{FF2B5EF4-FFF2-40B4-BE49-F238E27FC236}">
                <a16:creationId xmlns:a16="http://schemas.microsoft.com/office/drawing/2014/main" id="{25B59091-A635-8255-11C5-51C1802E3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3" y="3558210"/>
            <a:ext cx="6123275" cy="2622359"/>
          </a:xfrm>
          <a:prstGeom prst="rect">
            <a:avLst/>
          </a:prstGeom>
        </p:spPr>
      </p:pic>
      <p:pic>
        <p:nvPicPr>
          <p:cNvPr id="5" name="Picture 4">
            <a:extLst>
              <a:ext uri="{FF2B5EF4-FFF2-40B4-BE49-F238E27FC236}">
                <a16:creationId xmlns:a16="http://schemas.microsoft.com/office/drawing/2014/main" id="{C11FC08F-DE0A-F307-82FD-D8504D86A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761" y="967318"/>
            <a:ext cx="4831552" cy="2332473"/>
          </a:xfrm>
          <a:prstGeom prst="rect">
            <a:avLst/>
          </a:prstGeom>
        </p:spPr>
      </p:pic>
      <p:sp>
        <p:nvSpPr>
          <p:cNvPr id="6" name="TextBox 5">
            <a:extLst>
              <a:ext uri="{FF2B5EF4-FFF2-40B4-BE49-F238E27FC236}">
                <a16:creationId xmlns:a16="http://schemas.microsoft.com/office/drawing/2014/main" id="{F59CA1B2-CA94-3818-569E-FAAA4EAC80A4}"/>
              </a:ext>
            </a:extLst>
          </p:cNvPr>
          <p:cNvSpPr txBox="1"/>
          <p:nvPr/>
        </p:nvSpPr>
        <p:spPr>
          <a:xfrm>
            <a:off x="6527225" y="3420058"/>
            <a:ext cx="5239867" cy="704308"/>
          </a:xfrm>
          <a:prstGeom prst="rect">
            <a:avLst/>
          </a:prstGeom>
        </p:spPr>
        <p:txBody>
          <a:bodyPr vert="horz" lIns="0" tIns="0" rIns="91440" bIns="45720" rtlCol="0">
            <a:noAutofit/>
          </a:bodyPr>
          <a:lstStyle>
            <a:lvl1pPr marL="228600" indent="-228600">
              <a:lnSpc>
                <a:spcPct val="90000"/>
              </a:lnSpc>
              <a:spcBef>
                <a:spcPts val="1000"/>
              </a:spcBef>
              <a:buClr>
                <a:schemeClr val="bg2"/>
              </a:buClr>
              <a:buFont typeface="Arial" panose="020B0604020202020204" pitchFamily="34" charset="0"/>
              <a:buChar char="•"/>
              <a:defRPr sz="2200" b="0" i="0">
                <a:solidFill>
                  <a:schemeClr val="tx2"/>
                </a:solidFill>
                <a:latin typeface="Arial" panose="020B0604020202020204" pitchFamily="34" charset="0"/>
                <a:cs typeface="Arial" panose="020B0604020202020204" pitchFamily="34" charset="0"/>
              </a:defRPr>
            </a:lvl1pPr>
            <a:lvl2pPr lvl="1" indent="-457200">
              <a:lnSpc>
                <a:spcPct val="90000"/>
              </a:lnSpc>
              <a:spcBef>
                <a:spcPts val="1000"/>
              </a:spcBef>
              <a:buClr>
                <a:schemeClr val="bg2"/>
              </a:buClr>
              <a:buFont typeface="+mj-lt"/>
              <a:buAutoNum type="arabicPeriod"/>
              <a:defRPr b="0" i="0">
                <a:solidFill>
                  <a:schemeClr val="tx2"/>
                </a:solidFill>
                <a:latin typeface="Arial" panose="020B0604020202020204" pitchFamily="34" charset="0"/>
                <a:cs typeface="Arial" panose="020B0604020202020204" pitchFamily="34" charset="0"/>
              </a:defRPr>
            </a:lvl2pPr>
            <a:lvl3pPr marL="1143000" indent="-228600">
              <a:lnSpc>
                <a:spcPct val="90000"/>
              </a:lnSpc>
              <a:spcBef>
                <a:spcPts val="500"/>
              </a:spcBef>
              <a:buClr>
                <a:schemeClr val="bg2"/>
              </a:buClr>
              <a:buFont typeface="Arial" panose="020B0604020202020204" pitchFamily="34" charset="0"/>
              <a:buChar char="•"/>
              <a:defRPr sz="2200" b="0" i="0">
                <a:solidFill>
                  <a:schemeClr val="tx2"/>
                </a:solidFill>
                <a:latin typeface="Arial" panose="020B0604020202020204" pitchFamily="34" charset="0"/>
                <a:cs typeface="Arial" panose="020B0604020202020204" pitchFamily="34" charset="0"/>
              </a:defRPr>
            </a:lvl3pPr>
            <a:lvl4pPr marL="1600200" indent="-228600">
              <a:lnSpc>
                <a:spcPct val="90000"/>
              </a:lnSpc>
              <a:spcBef>
                <a:spcPts val="500"/>
              </a:spcBef>
              <a:buClr>
                <a:schemeClr val="bg2"/>
              </a:buClr>
              <a:buFont typeface="Arial" panose="020B0604020202020204" pitchFamily="34" charset="0"/>
              <a:buChar char="−"/>
              <a:defRPr sz="2200" b="0" i="0">
                <a:solidFill>
                  <a:schemeClr val="tx2"/>
                </a:solidFill>
                <a:latin typeface="Arial" panose="020B0604020202020204" pitchFamily="34" charset="0"/>
                <a:cs typeface="Arial" panose="020B0604020202020204" pitchFamily="34" charset="0"/>
              </a:defRPr>
            </a:lvl4pPr>
            <a:lvl5pPr marL="2057400" indent="-228600">
              <a:lnSpc>
                <a:spcPct val="90000"/>
              </a:lnSpc>
              <a:spcBef>
                <a:spcPts val="500"/>
              </a:spcBef>
              <a:buClr>
                <a:schemeClr val="bg2"/>
              </a:buClr>
              <a:buFont typeface="Arial" panose="020B0604020202020204" pitchFamily="34" charset="0"/>
              <a:buChar char="•"/>
              <a:defRPr sz="2200" b="0" i="0">
                <a:solidFill>
                  <a:schemeClr val="tx2"/>
                </a:solidFill>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1600" dirty="0"/>
              <a:t>A sub-channel is defined as the ideal flow passage formed between number a of rods or some rods and wall of channel/shroud tube</a:t>
            </a:r>
          </a:p>
        </p:txBody>
      </p:sp>
      <p:sp>
        <p:nvSpPr>
          <p:cNvPr id="7" name="TextBox 6">
            <a:extLst>
              <a:ext uri="{FF2B5EF4-FFF2-40B4-BE49-F238E27FC236}">
                <a16:creationId xmlns:a16="http://schemas.microsoft.com/office/drawing/2014/main" id="{146844A2-B318-F906-9FFB-909867670F7C}"/>
              </a:ext>
            </a:extLst>
          </p:cNvPr>
          <p:cNvSpPr txBox="1"/>
          <p:nvPr/>
        </p:nvSpPr>
        <p:spPr>
          <a:xfrm>
            <a:off x="6827179" y="4519185"/>
            <a:ext cx="4792134" cy="1077218"/>
          </a:xfrm>
          <a:prstGeom prst="rect">
            <a:avLst/>
          </a:prstGeom>
          <a:noFill/>
        </p:spPr>
        <p:txBody>
          <a:bodyPr wrap="square" rtlCol="0">
            <a:spAutoFit/>
          </a:bodyPr>
          <a:lstStyle/>
          <a:p>
            <a:pPr algn="ctr"/>
            <a:r>
              <a:rPr lang="en-US" sz="1600" b="1" dirty="0">
                <a:solidFill>
                  <a:schemeClr val="tx2"/>
                </a:solidFill>
                <a:latin typeface="Arial" panose="020B0604020202020204" pitchFamily="34" charset="0"/>
                <a:cs typeface="Arial" panose="020B0604020202020204" pitchFamily="34" charset="0"/>
              </a:rPr>
              <a:t>Subchannel codes are thermal-hydraulic codes  that offer an efficient compromise for the simulation of a nuclear reactor core, between CFD and system codes</a:t>
            </a:r>
          </a:p>
        </p:txBody>
      </p:sp>
    </p:spTree>
    <p:extLst>
      <p:ext uri="{BB962C8B-B14F-4D97-AF65-F5344CB8AC3E}">
        <p14:creationId xmlns:p14="http://schemas.microsoft.com/office/powerpoint/2010/main" val="3885728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BD6C-BBDD-8D3A-B97D-19C87960E201}"/>
              </a:ext>
            </a:extLst>
          </p:cNvPr>
          <p:cNvSpPr>
            <a:spLocks noGrp="1"/>
          </p:cNvSpPr>
          <p:nvPr>
            <p:ph type="title"/>
          </p:nvPr>
        </p:nvSpPr>
        <p:spPr/>
        <p:txBody>
          <a:bodyPr/>
          <a:lstStyle/>
          <a:p>
            <a:r>
              <a:rPr lang="en-US" dirty="0"/>
              <a:t>Context</a:t>
            </a:r>
          </a:p>
        </p:txBody>
      </p:sp>
      <p:sp>
        <p:nvSpPr>
          <p:cNvPr id="3" name="Text Placeholder 2">
            <a:extLst>
              <a:ext uri="{FF2B5EF4-FFF2-40B4-BE49-F238E27FC236}">
                <a16:creationId xmlns:a16="http://schemas.microsoft.com/office/drawing/2014/main" id="{E5772519-9AB0-3C36-4EAD-D37166C51EB1}"/>
              </a:ext>
            </a:extLst>
          </p:cNvPr>
          <p:cNvSpPr>
            <a:spLocks noGrp="1"/>
          </p:cNvSpPr>
          <p:nvPr>
            <p:ph type="body" idx="1"/>
          </p:nvPr>
        </p:nvSpPr>
        <p:spPr>
          <a:xfrm>
            <a:off x="938151" y="1567399"/>
            <a:ext cx="10415649" cy="4351338"/>
          </a:xfrm>
        </p:spPr>
        <p:txBody>
          <a:bodyPr/>
          <a:lstStyle/>
          <a:p>
            <a:r>
              <a:rPr lang="en-US" dirty="0"/>
              <a:t>Pronghorn is an engineering-scale, coarse-mesh, thermal-hydraulics tool for supporting reactor-core simulations of advanced nuclear reactors</a:t>
            </a:r>
          </a:p>
          <a:p>
            <a:r>
              <a:rPr lang="en-US" dirty="0"/>
              <a:t>Most of the current efforts in Pronghorn have been devoted to developing porous finite-volume capabilities and adapted closure correlations for coarse-mesh thermal-hydraulics modeling</a:t>
            </a:r>
          </a:p>
          <a:p>
            <a:r>
              <a:rPr lang="en-US" dirty="0"/>
              <a:t>However, for liquid-metal reactors (LMRs) involving wire-wrapped fuel assemblies, pin-level thermal hydraulic resolution is required for most safety cases (pin rupture, channel blockage, etc.)</a:t>
            </a:r>
          </a:p>
          <a:p>
            <a:r>
              <a:rPr lang="en-US" dirty="0"/>
              <a:t>For this purpose, a new subchannel solver is developed in MOOSE, which allows us to solve the inter-pin flow field while still preserving an engineering-scale approach</a:t>
            </a:r>
          </a:p>
          <a:p>
            <a:r>
              <a:rPr lang="en-US" dirty="0"/>
              <a:t>This new solver can be natively coupled to Pronghorn and other MOOSE objects to enable full-core, </a:t>
            </a:r>
            <a:r>
              <a:rPr lang="en-US" dirty="0" err="1"/>
              <a:t>multiphysics</a:t>
            </a:r>
            <a:r>
              <a:rPr lang="en-US" dirty="0"/>
              <a:t>, multi-fidelity engineering studies</a:t>
            </a:r>
          </a:p>
        </p:txBody>
      </p:sp>
    </p:spTree>
    <p:extLst>
      <p:ext uri="{BB962C8B-B14F-4D97-AF65-F5344CB8AC3E}">
        <p14:creationId xmlns:p14="http://schemas.microsoft.com/office/powerpoint/2010/main" val="100407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2C16-3EA0-648A-877B-C1088530D846}"/>
              </a:ext>
            </a:extLst>
          </p:cNvPr>
          <p:cNvSpPr>
            <a:spLocks noGrp="1"/>
          </p:cNvSpPr>
          <p:nvPr>
            <p:ph type="title"/>
          </p:nvPr>
        </p:nvSpPr>
        <p:spPr/>
        <p:txBody>
          <a:bodyPr/>
          <a:lstStyle/>
          <a:p>
            <a:r>
              <a:rPr lang="en-US" dirty="0"/>
              <a:t>Principles of subchannel formulation</a:t>
            </a:r>
          </a:p>
        </p:txBody>
      </p:sp>
      <p:sp>
        <p:nvSpPr>
          <p:cNvPr id="3" name="Text Placeholder 2">
            <a:extLst>
              <a:ext uri="{FF2B5EF4-FFF2-40B4-BE49-F238E27FC236}">
                <a16:creationId xmlns:a16="http://schemas.microsoft.com/office/drawing/2014/main" id="{EC3031B9-8F53-2F6B-DDE2-721FC195257D}"/>
              </a:ext>
            </a:extLst>
          </p:cNvPr>
          <p:cNvSpPr>
            <a:spLocks noGrp="1"/>
          </p:cNvSpPr>
          <p:nvPr>
            <p:ph type="body" idx="1"/>
          </p:nvPr>
        </p:nvSpPr>
        <p:spPr>
          <a:xfrm>
            <a:off x="767352" y="1079509"/>
            <a:ext cx="2966165" cy="405099"/>
          </a:xfrm>
        </p:spPr>
        <p:txBody>
          <a:bodyPr/>
          <a:lstStyle/>
          <a:p>
            <a:pPr marL="0" indent="0">
              <a:buNone/>
            </a:pPr>
            <a:r>
              <a:rPr lang="en-US" sz="1600" dirty="0"/>
              <a:t>Wire-wrapped fuel assembly</a:t>
            </a:r>
          </a:p>
        </p:txBody>
      </p:sp>
      <p:pic>
        <p:nvPicPr>
          <p:cNvPr id="1026" name="Picture 2" descr="PDF] CFD INVESTIGATION OF WIRE-WRAPPED FUEL ROD BUNDLES AND FLOW  SENSITIVITY TO BUNDLE SIZE | Semantic Scholar">
            <a:extLst>
              <a:ext uri="{FF2B5EF4-FFF2-40B4-BE49-F238E27FC236}">
                <a16:creationId xmlns:a16="http://schemas.microsoft.com/office/drawing/2014/main" id="{0EC7AED3-E73D-83AD-6875-4BE07C070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55" y="1483532"/>
            <a:ext cx="3696045" cy="30447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5B6471CD-28D8-FA38-9D09-008028C6FF21}"/>
              </a:ext>
            </a:extLst>
          </p:cNvPr>
          <p:cNvSpPr txBox="1">
            <a:spLocks/>
          </p:cNvSpPr>
          <p:nvPr/>
        </p:nvSpPr>
        <p:spPr bwMode="auto">
          <a:xfrm>
            <a:off x="5582136" y="1024902"/>
            <a:ext cx="1545548" cy="40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2400" b="0" i="0" kern="1200">
                <a:solidFill>
                  <a:schemeClr val="tx1"/>
                </a:solidFill>
                <a:latin typeface="+mn-lt"/>
                <a:ea typeface="ＭＳ Ｐゴシック" pitchFamily="-108" charset="-128"/>
                <a:cs typeface="ＭＳ Ｐゴシック" pitchFamily="-110"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292929"/>
                </a:solidFill>
                <a:latin typeface="+mn-lt"/>
                <a:ea typeface="ＭＳ Ｐゴシック" pitchFamily="-108"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lang="en-US" kern="1200">
                <a:solidFill>
                  <a:srgbClr val="292929"/>
                </a:solidFill>
                <a:latin typeface="+mn-lt"/>
                <a:ea typeface="ＭＳ Ｐゴシック" pitchFamily="-108"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CFD simulation</a:t>
            </a:r>
          </a:p>
        </p:txBody>
      </p:sp>
      <p:pic>
        <p:nvPicPr>
          <p:cNvPr id="1034" name="Picture 10" descr="PDF] CFD INVESTIGATION OF WIRE-WRAPPED FUEL ROD BUNDLES AND FLOW  SENSITIVITY TO BUNDLE SIZE | Semantic Scholar">
            <a:extLst>
              <a:ext uri="{FF2B5EF4-FFF2-40B4-BE49-F238E27FC236}">
                <a16:creationId xmlns:a16="http://schemas.microsoft.com/office/drawing/2014/main" id="{10FBD7BA-0D7D-BEDC-00D8-3B285F381E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340" r="50000"/>
          <a:stretch/>
        </p:blipFill>
        <p:spPr bwMode="auto">
          <a:xfrm>
            <a:off x="4999382" y="1280982"/>
            <a:ext cx="2726992" cy="279640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030">
            <a:extLst>
              <a:ext uri="{FF2B5EF4-FFF2-40B4-BE49-F238E27FC236}">
                <a16:creationId xmlns:a16="http://schemas.microsoft.com/office/drawing/2014/main" id="{C458D886-37B9-4FE2-0916-0397BD780534}"/>
              </a:ext>
            </a:extLst>
          </p:cNvPr>
          <p:cNvPicPr>
            <a:picLocks noChangeAspect="1"/>
          </p:cNvPicPr>
          <p:nvPr/>
        </p:nvPicPr>
        <p:blipFill>
          <a:blip r:embed="rId5"/>
          <a:stretch>
            <a:fillRect/>
          </a:stretch>
        </p:blipFill>
        <p:spPr>
          <a:xfrm>
            <a:off x="8586253" y="1483532"/>
            <a:ext cx="2838395" cy="1958133"/>
          </a:xfrm>
          <a:prstGeom prst="rect">
            <a:avLst/>
          </a:prstGeom>
        </p:spPr>
      </p:pic>
      <p:cxnSp>
        <p:nvCxnSpPr>
          <p:cNvPr id="165" name="Straight Connector 164">
            <a:extLst>
              <a:ext uri="{FF2B5EF4-FFF2-40B4-BE49-F238E27FC236}">
                <a16:creationId xmlns:a16="http://schemas.microsoft.com/office/drawing/2014/main" id="{D004048A-D55D-E7A1-9435-74B398805693}"/>
              </a:ext>
            </a:extLst>
          </p:cNvPr>
          <p:cNvCxnSpPr>
            <a:cxnSpLocks/>
          </p:cNvCxnSpPr>
          <p:nvPr/>
        </p:nvCxnSpPr>
        <p:spPr>
          <a:xfrm flipH="1" flipV="1">
            <a:off x="5953960" y="1626440"/>
            <a:ext cx="797943" cy="132801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F9854318-4ED8-7E84-D7BC-2A149F101B12}"/>
              </a:ext>
            </a:extLst>
          </p:cNvPr>
          <p:cNvCxnSpPr>
            <a:cxnSpLocks/>
          </p:cNvCxnSpPr>
          <p:nvPr/>
        </p:nvCxnSpPr>
        <p:spPr>
          <a:xfrm flipV="1">
            <a:off x="5931125" y="1600200"/>
            <a:ext cx="793690" cy="135425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8DDFC739-4F5B-975A-2944-3EE53E0A722A}"/>
              </a:ext>
            </a:extLst>
          </p:cNvPr>
          <p:cNvCxnSpPr>
            <a:cxnSpLocks/>
          </p:cNvCxnSpPr>
          <p:nvPr/>
        </p:nvCxnSpPr>
        <p:spPr>
          <a:xfrm>
            <a:off x="5519539" y="2279200"/>
            <a:ext cx="16408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CC3D5BAF-880D-E685-BF9B-1096411F68E7}"/>
              </a:ext>
            </a:extLst>
          </p:cNvPr>
          <p:cNvCxnSpPr>
            <a:cxnSpLocks/>
          </p:cNvCxnSpPr>
          <p:nvPr/>
        </p:nvCxnSpPr>
        <p:spPr>
          <a:xfrm>
            <a:off x="5720063" y="1934952"/>
            <a:ext cx="1229261"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E26E0F02-A7DA-4501-5EFC-69AC86F65565}"/>
              </a:ext>
            </a:extLst>
          </p:cNvPr>
          <p:cNvCxnSpPr>
            <a:cxnSpLocks/>
          </p:cNvCxnSpPr>
          <p:nvPr/>
        </p:nvCxnSpPr>
        <p:spPr>
          <a:xfrm>
            <a:off x="5720063" y="2616819"/>
            <a:ext cx="1229261"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126F0856-7ED9-AF50-10F5-995CEAB35515}"/>
              </a:ext>
            </a:extLst>
          </p:cNvPr>
          <p:cNvCxnSpPr>
            <a:cxnSpLocks/>
          </p:cNvCxnSpPr>
          <p:nvPr/>
        </p:nvCxnSpPr>
        <p:spPr>
          <a:xfrm flipH="1" flipV="1">
            <a:off x="5751494" y="1955509"/>
            <a:ext cx="578286" cy="99894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8DF271C4-7683-F0D6-D3DA-779429916E59}"/>
              </a:ext>
            </a:extLst>
          </p:cNvPr>
          <p:cNvCxnSpPr>
            <a:cxnSpLocks/>
          </p:cNvCxnSpPr>
          <p:nvPr/>
        </p:nvCxnSpPr>
        <p:spPr>
          <a:xfrm flipH="1" flipV="1">
            <a:off x="6341737" y="1626440"/>
            <a:ext cx="603966" cy="98728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799CE6C-C663-1292-C63C-0731A5D31424}"/>
              </a:ext>
            </a:extLst>
          </p:cNvPr>
          <p:cNvCxnSpPr>
            <a:cxnSpLocks/>
          </p:cNvCxnSpPr>
          <p:nvPr/>
        </p:nvCxnSpPr>
        <p:spPr>
          <a:xfrm flipH="1">
            <a:off x="5728659" y="1626440"/>
            <a:ext cx="601121" cy="97197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66C62CC-F27D-3BFF-148C-F3F074173A62}"/>
              </a:ext>
            </a:extLst>
          </p:cNvPr>
          <p:cNvCxnSpPr>
            <a:cxnSpLocks/>
          </p:cNvCxnSpPr>
          <p:nvPr/>
        </p:nvCxnSpPr>
        <p:spPr>
          <a:xfrm flipH="1">
            <a:off x="6329780" y="1959983"/>
            <a:ext cx="615923" cy="99446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B95B3B21-56B3-9EF2-DD62-E930A08A6B9F}"/>
              </a:ext>
            </a:extLst>
          </p:cNvPr>
          <p:cNvCxnSpPr>
            <a:cxnSpLocks/>
          </p:cNvCxnSpPr>
          <p:nvPr/>
        </p:nvCxnSpPr>
        <p:spPr>
          <a:xfrm>
            <a:off x="5921298" y="1600200"/>
            <a:ext cx="80351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2B982BB-7016-3A47-0DD7-22E31E2D0555}"/>
              </a:ext>
            </a:extLst>
          </p:cNvPr>
          <p:cNvCxnSpPr>
            <a:cxnSpLocks/>
          </p:cNvCxnSpPr>
          <p:nvPr/>
        </p:nvCxnSpPr>
        <p:spPr>
          <a:xfrm>
            <a:off x="5931125" y="2956931"/>
            <a:ext cx="80351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580861F6-DD37-AD49-2EB9-B406A0E89CF7}"/>
              </a:ext>
            </a:extLst>
          </p:cNvPr>
          <p:cNvCxnSpPr>
            <a:cxnSpLocks/>
          </p:cNvCxnSpPr>
          <p:nvPr/>
        </p:nvCxnSpPr>
        <p:spPr>
          <a:xfrm flipV="1">
            <a:off x="5519539" y="1600200"/>
            <a:ext cx="411586" cy="6790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74D129E7-BBEA-ABA3-424E-F5BFCB49A082}"/>
              </a:ext>
            </a:extLst>
          </p:cNvPr>
          <p:cNvCxnSpPr>
            <a:cxnSpLocks/>
          </p:cNvCxnSpPr>
          <p:nvPr/>
        </p:nvCxnSpPr>
        <p:spPr>
          <a:xfrm flipV="1">
            <a:off x="6748800" y="2277319"/>
            <a:ext cx="411586" cy="6790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17333B11-3231-7152-5EE7-C24B4E601EBE}"/>
              </a:ext>
            </a:extLst>
          </p:cNvPr>
          <p:cNvCxnSpPr>
            <a:cxnSpLocks/>
          </p:cNvCxnSpPr>
          <p:nvPr/>
        </p:nvCxnSpPr>
        <p:spPr>
          <a:xfrm>
            <a:off x="6738263" y="1600200"/>
            <a:ext cx="422123" cy="67711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E316EC56-9024-7E18-8151-5147C96026D0}"/>
              </a:ext>
            </a:extLst>
          </p:cNvPr>
          <p:cNvCxnSpPr>
            <a:cxnSpLocks/>
          </p:cNvCxnSpPr>
          <p:nvPr/>
        </p:nvCxnSpPr>
        <p:spPr>
          <a:xfrm>
            <a:off x="5509002" y="2282293"/>
            <a:ext cx="422123" cy="67711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0B1DBCA2-612D-0EB6-D92B-7ED31B4CD6B2}"/>
              </a:ext>
            </a:extLst>
          </p:cNvPr>
          <p:cNvCxnSpPr>
            <a:cxnSpLocks/>
          </p:cNvCxnSpPr>
          <p:nvPr/>
        </p:nvCxnSpPr>
        <p:spPr>
          <a:xfrm flipV="1">
            <a:off x="6734642" y="1351528"/>
            <a:ext cx="0" cy="24464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28133931-CE14-341F-54EF-406E8F679490}"/>
              </a:ext>
            </a:extLst>
          </p:cNvPr>
          <p:cNvCxnSpPr>
            <a:cxnSpLocks/>
          </p:cNvCxnSpPr>
          <p:nvPr/>
        </p:nvCxnSpPr>
        <p:spPr>
          <a:xfrm flipV="1">
            <a:off x="6329780" y="1351528"/>
            <a:ext cx="0" cy="24464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74B5D2C5-E4B8-EFC2-9681-45EFFEA723EE}"/>
              </a:ext>
            </a:extLst>
          </p:cNvPr>
          <p:cNvCxnSpPr>
            <a:cxnSpLocks/>
          </p:cNvCxnSpPr>
          <p:nvPr/>
        </p:nvCxnSpPr>
        <p:spPr>
          <a:xfrm flipV="1">
            <a:off x="5931125" y="1351528"/>
            <a:ext cx="0" cy="24464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A2922F47-F794-7066-644E-EE348E78AFA9}"/>
              </a:ext>
            </a:extLst>
          </p:cNvPr>
          <p:cNvCxnSpPr>
            <a:cxnSpLocks/>
          </p:cNvCxnSpPr>
          <p:nvPr/>
        </p:nvCxnSpPr>
        <p:spPr>
          <a:xfrm flipV="1">
            <a:off x="6752436" y="2954451"/>
            <a:ext cx="0" cy="24464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8472EF9C-6E84-7273-CF42-96753E02C8FC}"/>
              </a:ext>
            </a:extLst>
          </p:cNvPr>
          <p:cNvCxnSpPr>
            <a:cxnSpLocks/>
          </p:cNvCxnSpPr>
          <p:nvPr/>
        </p:nvCxnSpPr>
        <p:spPr>
          <a:xfrm flipV="1">
            <a:off x="6347574" y="2954451"/>
            <a:ext cx="0" cy="24464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20AD1EED-0791-B2B7-80A6-56E83F638B36}"/>
              </a:ext>
            </a:extLst>
          </p:cNvPr>
          <p:cNvCxnSpPr>
            <a:cxnSpLocks/>
          </p:cNvCxnSpPr>
          <p:nvPr/>
        </p:nvCxnSpPr>
        <p:spPr>
          <a:xfrm flipV="1">
            <a:off x="5948919" y="2954451"/>
            <a:ext cx="0" cy="24464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347C6618-3D83-40BB-F7E8-81DDF8548078}"/>
              </a:ext>
            </a:extLst>
          </p:cNvPr>
          <p:cNvCxnSpPr>
            <a:cxnSpLocks/>
          </p:cNvCxnSpPr>
          <p:nvPr/>
        </p:nvCxnSpPr>
        <p:spPr>
          <a:xfrm flipH="1" flipV="1">
            <a:off x="5720063" y="1482980"/>
            <a:ext cx="194032" cy="11247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F1DE2A8A-7BAA-ED16-0B8B-DC29324BAE69}"/>
              </a:ext>
            </a:extLst>
          </p:cNvPr>
          <p:cNvCxnSpPr>
            <a:cxnSpLocks/>
          </p:cNvCxnSpPr>
          <p:nvPr/>
        </p:nvCxnSpPr>
        <p:spPr>
          <a:xfrm flipH="1" flipV="1">
            <a:off x="5521179" y="1818393"/>
            <a:ext cx="194032" cy="11247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C51180B0-6D1A-64C4-1F6E-A321C5CC594C}"/>
              </a:ext>
            </a:extLst>
          </p:cNvPr>
          <p:cNvCxnSpPr>
            <a:cxnSpLocks/>
          </p:cNvCxnSpPr>
          <p:nvPr/>
        </p:nvCxnSpPr>
        <p:spPr>
          <a:xfrm flipH="1" flipV="1">
            <a:off x="5312059" y="2168275"/>
            <a:ext cx="194032" cy="11247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211670B0-50DB-229B-68F8-2AEC276D31F5}"/>
              </a:ext>
            </a:extLst>
          </p:cNvPr>
          <p:cNvCxnSpPr>
            <a:cxnSpLocks/>
          </p:cNvCxnSpPr>
          <p:nvPr/>
        </p:nvCxnSpPr>
        <p:spPr>
          <a:xfrm flipH="1" flipV="1">
            <a:off x="7147167" y="2284272"/>
            <a:ext cx="194032" cy="11247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E67A8EB0-6163-3330-99BC-A525EFCF5E85}"/>
              </a:ext>
            </a:extLst>
          </p:cNvPr>
          <p:cNvCxnSpPr>
            <a:cxnSpLocks/>
          </p:cNvCxnSpPr>
          <p:nvPr/>
        </p:nvCxnSpPr>
        <p:spPr>
          <a:xfrm flipH="1" flipV="1">
            <a:off x="6948283" y="2619685"/>
            <a:ext cx="194032" cy="11247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795B922F-980D-D85C-E543-C44905D1B97B}"/>
              </a:ext>
            </a:extLst>
          </p:cNvPr>
          <p:cNvCxnSpPr>
            <a:cxnSpLocks/>
          </p:cNvCxnSpPr>
          <p:nvPr/>
        </p:nvCxnSpPr>
        <p:spPr>
          <a:xfrm flipH="1" flipV="1">
            <a:off x="6739163" y="2969567"/>
            <a:ext cx="194032" cy="11247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BA1FE7C1-7B52-7AAF-2B27-C5B1C60CB40E}"/>
              </a:ext>
            </a:extLst>
          </p:cNvPr>
          <p:cNvCxnSpPr>
            <a:cxnSpLocks/>
          </p:cNvCxnSpPr>
          <p:nvPr/>
        </p:nvCxnSpPr>
        <p:spPr>
          <a:xfrm flipH="1">
            <a:off x="6728434" y="1473852"/>
            <a:ext cx="188873" cy="12156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25EE374A-EDAD-33BF-D28C-25D489544FBB}"/>
              </a:ext>
            </a:extLst>
          </p:cNvPr>
          <p:cNvCxnSpPr>
            <a:cxnSpLocks/>
          </p:cNvCxnSpPr>
          <p:nvPr/>
        </p:nvCxnSpPr>
        <p:spPr>
          <a:xfrm flipH="1">
            <a:off x="6951488" y="1809303"/>
            <a:ext cx="188873" cy="12156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22F878BB-A949-0D81-72FD-E3997805A41E}"/>
              </a:ext>
            </a:extLst>
          </p:cNvPr>
          <p:cNvCxnSpPr>
            <a:cxnSpLocks/>
          </p:cNvCxnSpPr>
          <p:nvPr/>
        </p:nvCxnSpPr>
        <p:spPr>
          <a:xfrm flipH="1">
            <a:off x="7142790" y="2170316"/>
            <a:ext cx="188873" cy="12156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A2B55713-726D-B304-F5AF-597181CE25CC}"/>
              </a:ext>
            </a:extLst>
          </p:cNvPr>
          <p:cNvCxnSpPr>
            <a:cxnSpLocks/>
          </p:cNvCxnSpPr>
          <p:nvPr/>
        </p:nvCxnSpPr>
        <p:spPr>
          <a:xfrm flipH="1">
            <a:off x="5320615" y="2291878"/>
            <a:ext cx="188873" cy="12156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CB8F5F79-767A-B48E-965F-53D680CB1FB5}"/>
              </a:ext>
            </a:extLst>
          </p:cNvPr>
          <p:cNvCxnSpPr>
            <a:cxnSpLocks/>
          </p:cNvCxnSpPr>
          <p:nvPr/>
        </p:nvCxnSpPr>
        <p:spPr>
          <a:xfrm flipH="1">
            <a:off x="5543669" y="2627329"/>
            <a:ext cx="188873" cy="12156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D5D802DD-4119-20E9-35A8-904434CBCDC8}"/>
              </a:ext>
            </a:extLst>
          </p:cNvPr>
          <p:cNvCxnSpPr>
            <a:cxnSpLocks/>
          </p:cNvCxnSpPr>
          <p:nvPr/>
        </p:nvCxnSpPr>
        <p:spPr>
          <a:xfrm flipH="1">
            <a:off x="5734971" y="2988342"/>
            <a:ext cx="188873" cy="12156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1077" name="Picture 12" descr="Mesh distribution in helical wire-wrapped pin bundle. | Download Scientific  Diagram">
            <a:extLst>
              <a:ext uri="{FF2B5EF4-FFF2-40B4-BE49-F238E27FC236}">
                <a16:creationId xmlns:a16="http://schemas.microsoft.com/office/drawing/2014/main" id="{68224494-AF8E-F316-E47D-4BD288B9A9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1662"/>
          <a:stretch/>
        </p:blipFill>
        <p:spPr bwMode="auto">
          <a:xfrm>
            <a:off x="237067" y="4760124"/>
            <a:ext cx="2413171" cy="1665308"/>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14" descr="PDF] CFD INVESTIGATION OF WIRE-WRAPPED FUEL ROD BUNDLES AND FLOW  SENSITIVITY TO BUNDLE SIZE | Semantic Scholar">
            <a:extLst>
              <a:ext uri="{FF2B5EF4-FFF2-40B4-BE49-F238E27FC236}">
                <a16:creationId xmlns:a16="http://schemas.microsoft.com/office/drawing/2014/main" id="{83D8E32C-44E5-6EB1-B54A-3C4E342749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6706"/>
          <a:stretch/>
        </p:blipFill>
        <p:spPr bwMode="auto">
          <a:xfrm>
            <a:off x="2888899" y="4932352"/>
            <a:ext cx="1865981" cy="1493080"/>
          </a:xfrm>
          <a:prstGeom prst="rect">
            <a:avLst/>
          </a:prstGeom>
          <a:noFill/>
          <a:extLst>
            <a:ext uri="{909E8E84-426E-40DD-AFC4-6F175D3DCCD1}">
              <a14:hiddenFill xmlns:a14="http://schemas.microsoft.com/office/drawing/2010/main">
                <a:solidFill>
                  <a:srgbClr val="FFFFFF"/>
                </a:solidFill>
              </a14:hiddenFill>
            </a:ext>
          </a:extLst>
        </p:spPr>
      </p:pic>
      <p:sp>
        <p:nvSpPr>
          <p:cNvPr id="247" name="Text Placeholder 2">
            <a:extLst>
              <a:ext uri="{FF2B5EF4-FFF2-40B4-BE49-F238E27FC236}">
                <a16:creationId xmlns:a16="http://schemas.microsoft.com/office/drawing/2014/main" id="{B1F4C3BE-2AFC-6D0C-37C3-86B1F6C872F0}"/>
              </a:ext>
            </a:extLst>
          </p:cNvPr>
          <p:cNvSpPr txBox="1">
            <a:spLocks/>
          </p:cNvSpPr>
          <p:nvPr/>
        </p:nvSpPr>
        <p:spPr bwMode="auto">
          <a:xfrm>
            <a:off x="8862944" y="1024902"/>
            <a:ext cx="1762384" cy="40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2400" b="0" i="0" kern="1200">
                <a:solidFill>
                  <a:schemeClr val="tx1"/>
                </a:solidFill>
                <a:latin typeface="+mn-lt"/>
                <a:ea typeface="ＭＳ Ｐゴシック" pitchFamily="-108" charset="-128"/>
                <a:cs typeface="ＭＳ Ｐゴシック" pitchFamily="-110"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292929"/>
                </a:solidFill>
                <a:latin typeface="+mn-lt"/>
                <a:ea typeface="ＭＳ Ｐゴシック" pitchFamily="-108"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lang="en-US" kern="1200">
                <a:solidFill>
                  <a:srgbClr val="292929"/>
                </a:solidFill>
                <a:latin typeface="+mn-lt"/>
                <a:ea typeface="ＭＳ Ｐゴシック" pitchFamily="-108"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Subchannel model</a:t>
            </a:r>
          </a:p>
        </p:txBody>
      </p:sp>
      <p:sp>
        <p:nvSpPr>
          <p:cNvPr id="1079" name="Right Arrow 1078">
            <a:extLst>
              <a:ext uri="{FF2B5EF4-FFF2-40B4-BE49-F238E27FC236}">
                <a16:creationId xmlns:a16="http://schemas.microsoft.com/office/drawing/2014/main" id="{9A656F77-B313-CEBD-AB29-C59421BFA09B}"/>
              </a:ext>
            </a:extLst>
          </p:cNvPr>
          <p:cNvSpPr/>
          <p:nvPr/>
        </p:nvSpPr>
        <p:spPr>
          <a:xfrm>
            <a:off x="4196832" y="2075239"/>
            <a:ext cx="701702" cy="6006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ight Arrow 248">
            <a:extLst>
              <a:ext uri="{FF2B5EF4-FFF2-40B4-BE49-F238E27FC236}">
                <a16:creationId xmlns:a16="http://schemas.microsoft.com/office/drawing/2014/main" id="{FFDADF5E-C409-7788-1B3B-4E3B17CB9F86}"/>
              </a:ext>
            </a:extLst>
          </p:cNvPr>
          <p:cNvSpPr/>
          <p:nvPr/>
        </p:nvSpPr>
        <p:spPr>
          <a:xfrm>
            <a:off x="7669414" y="2075239"/>
            <a:ext cx="701702" cy="6006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ight Arrow 249">
            <a:extLst>
              <a:ext uri="{FF2B5EF4-FFF2-40B4-BE49-F238E27FC236}">
                <a16:creationId xmlns:a16="http://schemas.microsoft.com/office/drawing/2014/main" id="{ABF1060E-F7B3-B3B8-43DD-E8BA05A05F0F}"/>
              </a:ext>
            </a:extLst>
          </p:cNvPr>
          <p:cNvSpPr/>
          <p:nvPr/>
        </p:nvSpPr>
        <p:spPr>
          <a:xfrm rot="5400000">
            <a:off x="9393285" y="3681535"/>
            <a:ext cx="701702" cy="6006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1" name="Rounded Rectangle 1080">
            <a:extLst>
              <a:ext uri="{FF2B5EF4-FFF2-40B4-BE49-F238E27FC236}">
                <a16:creationId xmlns:a16="http://schemas.microsoft.com/office/drawing/2014/main" id="{49C55AC5-8628-85FA-9B82-D1DBBF43E187}"/>
              </a:ext>
            </a:extLst>
          </p:cNvPr>
          <p:cNvSpPr/>
          <p:nvPr/>
        </p:nvSpPr>
        <p:spPr>
          <a:xfrm>
            <a:off x="6096000" y="4528329"/>
            <a:ext cx="5644896" cy="174445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Resolves:</a:t>
            </a:r>
          </a:p>
          <a:p>
            <a:pPr algn="ctr"/>
            <a:r>
              <a:rPr lang="en-US" dirty="0">
                <a:solidFill>
                  <a:schemeClr val="tx1"/>
                </a:solidFill>
              </a:rPr>
              <a:t>Mass, momentum (axial and cross directions), and energy balance</a:t>
            </a:r>
          </a:p>
          <a:p>
            <a:pPr algn="ctr"/>
            <a:r>
              <a:rPr lang="en-US" b="1" dirty="0">
                <a:solidFill>
                  <a:schemeClr val="tx1"/>
                </a:solidFill>
              </a:rPr>
              <a:t>Requires:</a:t>
            </a:r>
          </a:p>
          <a:p>
            <a:pPr algn="ctr"/>
            <a:r>
              <a:rPr lang="en-US" dirty="0">
                <a:solidFill>
                  <a:schemeClr val="tx1"/>
                </a:solidFill>
              </a:rPr>
              <a:t>Closure correlations for friction factors, localized pressure losses, and heat exchange coefficients</a:t>
            </a:r>
          </a:p>
        </p:txBody>
      </p:sp>
    </p:spTree>
    <p:extLst>
      <p:ext uri="{BB962C8B-B14F-4D97-AF65-F5344CB8AC3E}">
        <p14:creationId xmlns:p14="http://schemas.microsoft.com/office/powerpoint/2010/main" val="410922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2C16-3EA0-648A-877B-C1088530D846}"/>
              </a:ext>
            </a:extLst>
          </p:cNvPr>
          <p:cNvSpPr>
            <a:spLocks noGrp="1"/>
          </p:cNvSpPr>
          <p:nvPr>
            <p:ph type="title"/>
          </p:nvPr>
        </p:nvSpPr>
        <p:spPr/>
        <p:txBody>
          <a:bodyPr/>
          <a:lstStyle/>
          <a:p>
            <a:r>
              <a:rPr lang="en-US" sz="1800" dirty="0"/>
              <a:t>Expansion of Pronghorn’s Subchannel code to Sodium Fast Reactors</a:t>
            </a:r>
          </a:p>
        </p:txBody>
      </p:sp>
      <p:sp>
        <p:nvSpPr>
          <p:cNvPr id="3" name="Text Placeholder 2">
            <a:extLst>
              <a:ext uri="{FF2B5EF4-FFF2-40B4-BE49-F238E27FC236}">
                <a16:creationId xmlns:a16="http://schemas.microsoft.com/office/drawing/2014/main" id="{EC3031B9-8F53-2F6B-DDE2-721FC195257D}"/>
              </a:ext>
            </a:extLst>
          </p:cNvPr>
          <p:cNvSpPr>
            <a:spLocks noGrp="1"/>
          </p:cNvSpPr>
          <p:nvPr>
            <p:ph type="body" idx="1"/>
          </p:nvPr>
        </p:nvSpPr>
        <p:spPr>
          <a:xfrm>
            <a:off x="265259" y="1129534"/>
            <a:ext cx="2966165" cy="405099"/>
          </a:xfrm>
        </p:spPr>
        <p:txBody>
          <a:bodyPr/>
          <a:lstStyle/>
          <a:p>
            <a:pPr marL="0" indent="0">
              <a:buNone/>
            </a:pPr>
            <a:r>
              <a:rPr lang="en-US" sz="1600" b="1" dirty="0"/>
              <a:t>Wire-wrapped fuel assembly</a:t>
            </a:r>
          </a:p>
        </p:txBody>
      </p:sp>
      <p:pic>
        <p:nvPicPr>
          <p:cNvPr id="1026" name="Picture 2" descr="PDF] CFD INVESTIGATION OF WIRE-WRAPPED FUEL ROD BUNDLES AND FLOW  SENSITIVITY TO BUNDLE SIZE | Semantic Scholar">
            <a:extLst>
              <a:ext uri="{FF2B5EF4-FFF2-40B4-BE49-F238E27FC236}">
                <a16:creationId xmlns:a16="http://schemas.microsoft.com/office/drawing/2014/main" id="{0EC7AED3-E73D-83AD-6875-4BE07C070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56" y="1483532"/>
            <a:ext cx="2740362" cy="22575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DF] CFD INVESTIGATION OF WIRE-WRAPPED FUEL ROD BUNDLES AND FLOW  SENSITIVITY TO BUNDLE SIZE | Semantic Scholar">
            <a:extLst>
              <a:ext uri="{FF2B5EF4-FFF2-40B4-BE49-F238E27FC236}">
                <a16:creationId xmlns:a16="http://schemas.microsoft.com/office/drawing/2014/main" id="{10FBD7BA-0D7D-BEDC-00D8-3B285F381E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340" r="50000"/>
          <a:stretch/>
        </p:blipFill>
        <p:spPr bwMode="auto">
          <a:xfrm>
            <a:off x="3810002" y="1585705"/>
            <a:ext cx="2083981" cy="213702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030">
            <a:extLst>
              <a:ext uri="{FF2B5EF4-FFF2-40B4-BE49-F238E27FC236}">
                <a16:creationId xmlns:a16="http://schemas.microsoft.com/office/drawing/2014/main" id="{C458D886-37B9-4FE2-0916-0397BD780534}"/>
              </a:ext>
            </a:extLst>
          </p:cNvPr>
          <p:cNvPicPr>
            <a:picLocks noChangeAspect="1"/>
          </p:cNvPicPr>
          <p:nvPr/>
        </p:nvPicPr>
        <p:blipFill>
          <a:blip r:embed="rId5"/>
          <a:stretch>
            <a:fillRect/>
          </a:stretch>
        </p:blipFill>
        <p:spPr>
          <a:xfrm>
            <a:off x="6646467" y="1585705"/>
            <a:ext cx="2265570" cy="1562956"/>
          </a:xfrm>
          <a:prstGeom prst="rect">
            <a:avLst/>
          </a:prstGeom>
        </p:spPr>
      </p:pic>
      <p:sp>
        <p:nvSpPr>
          <p:cNvPr id="247" name="Text Placeholder 2">
            <a:extLst>
              <a:ext uri="{FF2B5EF4-FFF2-40B4-BE49-F238E27FC236}">
                <a16:creationId xmlns:a16="http://schemas.microsoft.com/office/drawing/2014/main" id="{B1F4C3BE-2AFC-6D0C-37C3-86B1F6C872F0}"/>
              </a:ext>
            </a:extLst>
          </p:cNvPr>
          <p:cNvSpPr txBox="1">
            <a:spLocks/>
          </p:cNvSpPr>
          <p:nvPr/>
        </p:nvSpPr>
        <p:spPr bwMode="auto">
          <a:xfrm>
            <a:off x="6595685" y="1311718"/>
            <a:ext cx="1871317" cy="40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2400" b="0" i="0" kern="1200">
                <a:solidFill>
                  <a:schemeClr val="tx1"/>
                </a:solidFill>
                <a:latin typeface="+mn-lt"/>
                <a:ea typeface="ＭＳ Ｐゴシック" pitchFamily="-108" charset="-128"/>
                <a:cs typeface="ＭＳ Ｐゴシック" pitchFamily="-110"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292929"/>
                </a:solidFill>
                <a:latin typeface="+mn-lt"/>
                <a:ea typeface="ＭＳ Ｐゴシック" pitchFamily="-108"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lang="en-US" kern="1200">
                <a:solidFill>
                  <a:srgbClr val="292929"/>
                </a:solidFill>
                <a:latin typeface="+mn-lt"/>
                <a:ea typeface="ＭＳ Ｐゴシック" pitchFamily="-108"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tx2"/>
                </a:solidFill>
              </a:rPr>
              <a:t>Subchannel model</a:t>
            </a:r>
          </a:p>
        </p:txBody>
      </p:sp>
      <p:sp>
        <p:nvSpPr>
          <p:cNvPr id="1079" name="Right Arrow 1078">
            <a:extLst>
              <a:ext uri="{FF2B5EF4-FFF2-40B4-BE49-F238E27FC236}">
                <a16:creationId xmlns:a16="http://schemas.microsoft.com/office/drawing/2014/main" id="{9A656F77-B313-CEBD-AB29-C59421BFA09B}"/>
              </a:ext>
            </a:extLst>
          </p:cNvPr>
          <p:cNvSpPr/>
          <p:nvPr/>
        </p:nvSpPr>
        <p:spPr>
          <a:xfrm>
            <a:off x="3204133" y="2026647"/>
            <a:ext cx="701702" cy="6006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ight Arrow 248">
            <a:extLst>
              <a:ext uri="{FF2B5EF4-FFF2-40B4-BE49-F238E27FC236}">
                <a16:creationId xmlns:a16="http://schemas.microsoft.com/office/drawing/2014/main" id="{FFDADF5E-C409-7788-1B3B-4E3B17CB9F86}"/>
              </a:ext>
            </a:extLst>
          </p:cNvPr>
          <p:cNvSpPr/>
          <p:nvPr/>
        </p:nvSpPr>
        <p:spPr>
          <a:xfrm>
            <a:off x="5893983" y="2053537"/>
            <a:ext cx="701702" cy="6006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ight Arrow 249">
            <a:extLst>
              <a:ext uri="{FF2B5EF4-FFF2-40B4-BE49-F238E27FC236}">
                <a16:creationId xmlns:a16="http://schemas.microsoft.com/office/drawing/2014/main" id="{ABF1060E-F7B3-B3B8-43DD-E8BA05A05F0F}"/>
              </a:ext>
            </a:extLst>
          </p:cNvPr>
          <p:cNvSpPr/>
          <p:nvPr/>
        </p:nvSpPr>
        <p:spPr>
          <a:xfrm rot="7313947">
            <a:off x="6345816" y="3244120"/>
            <a:ext cx="878694" cy="6006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1" name="Rounded Rectangle 1080">
            <a:extLst>
              <a:ext uri="{FF2B5EF4-FFF2-40B4-BE49-F238E27FC236}">
                <a16:creationId xmlns:a16="http://schemas.microsoft.com/office/drawing/2014/main" id="{49C55AC5-8628-85FA-9B82-D1DBBF43E187}"/>
              </a:ext>
            </a:extLst>
          </p:cNvPr>
          <p:cNvSpPr/>
          <p:nvPr/>
        </p:nvSpPr>
        <p:spPr>
          <a:xfrm>
            <a:off x="9086233" y="265179"/>
            <a:ext cx="2790964" cy="264105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tx2"/>
                </a:solidFill>
              </a:rPr>
              <a:t>Subchannel Code Resolves:</a:t>
            </a:r>
          </a:p>
          <a:p>
            <a:pPr algn="ctr"/>
            <a:r>
              <a:rPr lang="en-US" sz="1600" dirty="0">
                <a:solidFill>
                  <a:schemeClr val="tx2"/>
                </a:solidFill>
              </a:rPr>
              <a:t>Mass, momentum (axial and cross directions), and energy balance</a:t>
            </a:r>
          </a:p>
          <a:p>
            <a:pPr algn="ctr"/>
            <a:r>
              <a:rPr lang="en-US" sz="1600" b="1" dirty="0">
                <a:solidFill>
                  <a:schemeClr val="tx2"/>
                </a:solidFill>
              </a:rPr>
              <a:t>Requires:</a:t>
            </a:r>
          </a:p>
          <a:p>
            <a:pPr algn="ctr"/>
            <a:r>
              <a:rPr lang="en-US" sz="1600" dirty="0">
                <a:solidFill>
                  <a:schemeClr val="tx2"/>
                </a:solidFill>
              </a:rPr>
              <a:t>Closure correlations for friction factors, localized pressure losses, and heat exchange coefficients</a:t>
            </a:r>
          </a:p>
        </p:txBody>
      </p:sp>
      <p:sp>
        <p:nvSpPr>
          <p:cNvPr id="46" name="Text Placeholder 2">
            <a:extLst>
              <a:ext uri="{FF2B5EF4-FFF2-40B4-BE49-F238E27FC236}">
                <a16:creationId xmlns:a16="http://schemas.microsoft.com/office/drawing/2014/main" id="{ADA2ECF8-9808-7F78-8B61-D6D6DFB1D1A7}"/>
              </a:ext>
            </a:extLst>
          </p:cNvPr>
          <p:cNvSpPr txBox="1">
            <a:spLocks/>
          </p:cNvSpPr>
          <p:nvPr/>
        </p:nvSpPr>
        <p:spPr bwMode="auto">
          <a:xfrm>
            <a:off x="4259861" y="1332083"/>
            <a:ext cx="1179791" cy="405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2400" b="0" i="0" kern="1200">
                <a:solidFill>
                  <a:schemeClr val="tx1"/>
                </a:solidFill>
                <a:latin typeface="+mn-lt"/>
                <a:ea typeface="ＭＳ Ｐゴシック" pitchFamily="-108" charset="-128"/>
                <a:cs typeface="ＭＳ Ｐゴシック" pitchFamily="-110"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292929"/>
                </a:solidFill>
                <a:latin typeface="+mn-lt"/>
                <a:ea typeface="ＭＳ Ｐゴシック" pitchFamily="-108"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lang="en-US" kern="1200">
                <a:solidFill>
                  <a:srgbClr val="292929"/>
                </a:solidFill>
                <a:latin typeface="+mn-lt"/>
                <a:ea typeface="ＭＳ Ｐゴシック" pitchFamily="-108"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tx2"/>
                </a:solidFill>
              </a:rPr>
              <a:t>CFD model</a:t>
            </a:r>
          </a:p>
        </p:txBody>
      </p:sp>
      <p:pic>
        <p:nvPicPr>
          <p:cNvPr id="47" name="Picture 46">
            <a:extLst>
              <a:ext uri="{FF2B5EF4-FFF2-40B4-BE49-F238E27FC236}">
                <a16:creationId xmlns:a16="http://schemas.microsoft.com/office/drawing/2014/main" id="{368264E3-7B82-5FFF-53BE-6779ACCD62A2}"/>
              </a:ext>
            </a:extLst>
          </p:cNvPr>
          <p:cNvPicPr>
            <a:picLocks noChangeAspect="1"/>
          </p:cNvPicPr>
          <p:nvPr/>
        </p:nvPicPr>
        <p:blipFill>
          <a:blip r:embed="rId6"/>
          <a:stretch>
            <a:fillRect/>
          </a:stretch>
        </p:blipFill>
        <p:spPr>
          <a:xfrm>
            <a:off x="3983519" y="4405708"/>
            <a:ext cx="3969414" cy="1769073"/>
          </a:xfrm>
          <a:prstGeom prst="rect">
            <a:avLst/>
          </a:prstGeom>
        </p:spPr>
      </p:pic>
      <p:pic>
        <p:nvPicPr>
          <p:cNvPr id="48" name="Picture 47">
            <a:extLst>
              <a:ext uri="{FF2B5EF4-FFF2-40B4-BE49-F238E27FC236}">
                <a16:creationId xmlns:a16="http://schemas.microsoft.com/office/drawing/2014/main" id="{FE3FE25C-0FE9-7832-6B1C-174185DF8D9F}"/>
              </a:ext>
            </a:extLst>
          </p:cNvPr>
          <p:cNvPicPr>
            <a:picLocks noChangeAspect="1"/>
          </p:cNvPicPr>
          <p:nvPr/>
        </p:nvPicPr>
        <p:blipFill>
          <a:blip r:embed="rId7"/>
          <a:stretch>
            <a:fillRect/>
          </a:stretch>
        </p:blipFill>
        <p:spPr>
          <a:xfrm>
            <a:off x="93618" y="4350452"/>
            <a:ext cx="3893257" cy="1764432"/>
          </a:xfrm>
          <a:prstGeom prst="rect">
            <a:avLst/>
          </a:prstGeom>
        </p:spPr>
      </p:pic>
      <p:sp>
        <p:nvSpPr>
          <p:cNvPr id="49" name="Text Placeholder 2">
            <a:extLst>
              <a:ext uri="{FF2B5EF4-FFF2-40B4-BE49-F238E27FC236}">
                <a16:creationId xmlns:a16="http://schemas.microsoft.com/office/drawing/2014/main" id="{7906A96E-F72C-9933-32FB-E9492F69C526}"/>
              </a:ext>
            </a:extLst>
          </p:cNvPr>
          <p:cNvSpPr txBox="1">
            <a:spLocks/>
          </p:cNvSpPr>
          <p:nvPr/>
        </p:nvSpPr>
        <p:spPr>
          <a:xfrm>
            <a:off x="430932" y="4103737"/>
            <a:ext cx="2474456" cy="405099"/>
          </a:xfrm>
          <a:prstGeom prst="rect">
            <a:avLst/>
          </a:prstGeom>
        </p:spPr>
        <p:txBody>
          <a:bodyPr vert="horz" lIns="0" tIns="0" rIns="91440" bIns="45720" rtlCol="0">
            <a:no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ORNL 19-pin benchmark</a:t>
            </a:r>
          </a:p>
        </p:txBody>
      </p:sp>
      <p:sp>
        <p:nvSpPr>
          <p:cNvPr id="50" name="Text Placeholder 2">
            <a:extLst>
              <a:ext uri="{FF2B5EF4-FFF2-40B4-BE49-F238E27FC236}">
                <a16:creationId xmlns:a16="http://schemas.microsoft.com/office/drawing/2014/main" id="{BFC469EE-4B91-7332-1518-1177D552F69C}"/>
              </a:ext>
            </a:extLst>
          </p:cNvPr>
          <p:cNvSpPr txBox="1">
            <a:spLocks/>
          </p:cNvSpPr>
          <p:nvPr/>
        </p:nvSpPr>
        <p:spPr>
          <a:xfrm>
            <a:off x="4081282" y="4143378"/>
            <a:ext cx="2716739" cy="405099"/>
          </a:xfrm>
          <a:prstGeom prst="rect">
            <a:avLst/>
          </a:prstGeom>
        </p:spPr>
        <p:txBody>
          <a:bodyPr vert="horz" lIns="0" tIns="0" rIns="91440" bIns="45720" rtlCol="0">
            <a:no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Toshiba 37-pin benchmark</a:t>
            </a:r>
          </a:p>
        </p:txBody>
      </p:sp>
      <p:sp>
        <p:nvSpPr>
          <p:cNvPr id="51" name="Right Arrow 50">
            <a:extLst>
              <a:ext uri="{FF2B5EF4-FFF2-40B4-BE49-F238E27FC236}">
                <a16:creationId xmlns:a16="http://schemas.microsoft.com/office/drawing/2014/main" id="{D82540BC-BDE8-96A2-6E60-68E6270C7A85}"/>
              </a:ext>
            </a:extLst>
          </p:cNvPr>
          <p:cNvSpPr/>
          <p:nvPr/>
        </p:nvSpPr>
        <p:spPr>
          <a:xfrm rot="3447606">
            <a:off x="7850078" y="3268052"/>
            <a:ext cx="948001" cy="60068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86C7ADE-2B38-4943-915A-DEC2897EAB0C}"/>
              </a:ext>
            </a:extLst>
          </p:cNvPr>
          <p:cNvPicPr>
            <a:picLocks noChangeAspect="1"/>
          </p:cNvPicPr>
          <p:nvPr/>
        </p:nvPicPr>
        <p:blipFill>
          <a:blip r:embed="rId8"/>
          <a:stretch>
            <a:fillRect/>
          </a:stretch>
        </p:blipFill>
        <p:spPr>
          <a:xfrm>
            <a:off x="8644905" y="3644308"/>
            <a:ext cx="3373964" cy="2530473"/>
          </a:xfrm>
          <a:prstGeom prst="rect">
            <a:avLst/>
          </a:prstGeom>
        </p:spPr>
      </p:pic>
      <p:sp>
        <p:nvSpPr>
          <p:cNvPr id="53" name="Text Placeholder 2">
            <a:extLst>
              <a:ext uri="{FF2B5EF4-FFF2-40B4-BE49-F238E27FC236}">
                <a16:creationId xmlns:a16="http://schemas.microsoft.com/office/drawing/2014/main" id="{BF697EC9-5490-30A9-DF9F-368085765A65}"/>
              </a:ext>
            </a:extLst>
          </p:cNvPr>
          <p:cNvSpPr txBox="1">
            <a:spLocks/>
          </p:cNvSpPr>
          <p:nvPr/>
        </p:nvSpPr>
        <p:spPr>
          <a:xfrm>
            <a:off x="9123345" y="3341244"/>
            <a:ext cx="2895524" cy="405099"/>
          </a:xfrm>
          <a:prstGeom prst="rect">
            <a:avLst/>
          </a:prstGeom>
        </p:spPr>
        <p:txBody>
          <a:bodyPr vert="horz" lIns="0" tIns="0" rIns="91440" bIns="45720" rtlCol="0">
            <a:no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22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THORS blockage benchmark</a:t>
            </a:r>
          </a:p>
        </p:txBody>
      </p:sp>
      <p:sp>
        <p:nvSpPr>
          <p:cNvPr id="56" name="Text Placeholder 2">
            <a:extLst>
              <a:ext uri="{FF2B5EF4-FFF2-40B4-BE49-F238E27FC236}">
                <a16:creationId xmlns:a16="http://schemas.microsoft.com/office/drawing/2014/main" id="{EB594D90-5490-133A-E6AA-8555EB4F91A9}"/>
              </a:ext>
            </a:extLst>
          </p:cNvPr>
          <p:cNvSpPr txBox="1">
            <a:spLocks/>
          </p:cNvSpPr>
          <p:nvPr/>
        </p:nvSpPr>
        <p:spPr bwMode="auto">
          <a:xfrm>
            <a:off x="7181210" y="3175906"/>
            <a:ext cx="771723" cy="30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2400" b="0" i="0" kern="1200">
                <a:solidFill>
                  <a:schemeClr val="tx1"/>
                </a:solidFill>
                <a:latin typeface="+mn-lt"/>
                <a:ea typeface="ＭＳ Ｐゴシック" pitchFamily="-108" charset="-128"/>
                <a:cs typeface="ＭＳ Ｐゴシック" pitchFamily="-110"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292929"/>
                </a:solidFill>
                <a:latin typeface="+mn-lt"/>
                <a:ea typeface="ＭＳ Ｐゴシック" pitchFamily="-108"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kern="1200">
                <a:solidFill>
                  <a:srgbClr val="292929"/>
                </a:solidFill>
                <a:latin typeface="+mn-lt"/>
                <a:ea typeface="ＭＳ Ｐゴシック" pitchFamily="-108"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lang="en-US" kern="1200">
                <a:solidFill>
                  <a:srgbClr val="292929"/>
                </a:solidFill>
                <a:latin typeface="+mn-lt"/>
                <a:ea typeface="ＭＳ Ｐゴシック" pitchFamily="-108"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b="1" dirty="0">
                <a:solidFill>
                  <a:schemeClr val="tx2"/>
                </a:solidFill>
              </a:rPr>
              <a:t>Validation</a:t>
            </a:r>
          </a:p>
        </p:txBody>
      </p:sp>
    </p:spTree>
    <p:extLst>
      <p:ext uri="{BB962C8B-B14F-4D97-AF65-F5344CB8AC3E}">
        <p14:creationId xmlns:p14="http://schemas.microsoft.com/office/powerpoint/2010/main" val="443163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FCD0-64D2-0A03-31B6-3028CF5AD5FB}"/>
              </a:ext>
            </a:extLst>
          </p:cNvPr>
          <p:cNvSpPr>
            <a:spLocks noGrp="1"/>
          </p:cNvSpPr>
          <p:nvPr>
            <p:ph type="title"/>
          </p:nvPr>
        </p:nvSpPr>
        <p:spPr/>
        <p:txBody>
          <a:bodyPr/>
          <a:lstStyle/>
          <a:p>
            <a:r>
              <a:rPr lang="en-US" dirty="0"/>
              <a:t>EBR-II</a:t>
            </a:r>
          </a:p>
        </p:txBody>
      </p:sp>
      <p:sp>
        <p:nvSpPr>
          <p:cNvPr id="3" name="Text Placeholder 2">
            <a:extLst>
              <a:ext uri="{FF2B5EF4-FFF2-40B4-BE49-F238E27FC236}">
                <a16:creationId xmlns:a16="http://schemas.microsoft.com/office/drawing/2014/main" id="{70ED425F-50CF-4982-E624-B4E3389EFD01}"/>
              </a:ext>
            </a:extLst>
          </p:cNvPr>
          <p:cNvSpPr>
            <a:spLocks noGrp="1"/>
          </p:cNvSpPr>
          <p:nvPr>
            <p:ph type="body" idx="1"/>
          </p:nvPr>
        </p:nvSpPr>
        <p:spPr>
          <a:xfrm>
            <a:off x="938150" y="5327968"/>
            <a:ext cx="10409300" cy="1500187"/>
          </a:xfrm>
        </p:spPr>
        <p:txBody>
          <a:bodyPr/>
          <a:lstStyle/>
          <a:p>
            <a:r>
              <a:rPr lang="en-US" dirty="0"/>
              <a:t>Reactor/Subassembly Geometry and Boundary conditions</a:t>
            </a:r>
          </a:p>
        </p:txBody>
      </p:sp>
      <p:pic>
        <p:nvPicPr>
          <p:cNvPr id="5" name="Picture 4" descr="Diagram, engineering drawing&#10;&#10;Description automatically generated">
            <a:extLst>
              <a:ext uri="{FF2B5EF4-FFF2-40B4-BE49-F238E27FC236}">
                <a16:creationId xmlns:a16="http://schemas.microsoft.com/office/drawing/2014/main" id="{0410F1BC-6BE6-9CD6-5400-BDB4265833C2}"/>
              </a:ext>
            </a:extLst>
          </p:cNvPr>
          <p:cNvPicPr>
            <a:picLocks noChangeAspect="1"/>
          </p:cNvPicPr>
          <p:nvPr/>
        </p:nvPicPr>
        <p:blipFill>
          <a:blip r:embed="rId2"/>
          <a:stretch>
            <a:fillRect/>
          </a:stretch>
        </p:blipFill>
        <p:spPr>
          <a:xfrm>
            <a:off x="5945499" y="530491"/>
            <a:ext cx="6069054" cy="3101465"/>
          </a:xfrm>
          <a:prstGeom prst="rect">
            <a:avLst/>
          </a:prstGeom>
        </p:spPr>
      </p:pic>
      <p:sp>
        <p:nvSpPr>
          <p:cNvPr id="6" name="TextBox 5">
            <a:extLst>
              <a:ext uri="{FF2B5EF4-FFF2-40B4-BE49-F238E27FC236}">
                <a16:creationId xmlns:a16="http://schemas.microsoft.com/office/drawing/2014/main" id="{EE7BB930-E46E-AC00-2DC4-5BF7B9DC3BF5}"/>
              </a:ext>
            </a:extLst>
          </p:cNvPr>
          <p:cNvSpPr txBox="1"/>
          <p:nvPr/>
        </p:nvSpPr>
        <p:spPr>
          <a:xfrm>
            <a:off x="8221560" y="3502668"/>
            <a:ext cx="2627642" cy="369332"/>
          </a:xfrm>
          <a:prstGeom prst="rect">
            <a:avLst/>
          </a:prstGeom>
          <a:noFill/>
        </p:spPr>
        <p:txBody>
          <a:bodyPr wrap="none" rtlCol="0">
            <a:spAutoFit/>
          </a:bodyPr>
          <a:lstStyle/>
          <a:p>
            <a:r>
              <a:rPr lang="en-US" sz="1800" b="1" dirty="0">
                <a:effectLst/>
                <a:latin typeface="TimesNewRomanPSMT"/>
              </a:rPr>
              <a:t>EBR-II Plant Schematic </a:t>
            </a:r>
            <a:endParaRPr lang="en-US" b="1" dirty="0"/>
          </a:p>
        </p:txBody>
      </p:sp>
      <p:pic>
        <p:nvPicPr>
          <p:cNvPr id="4" name="Picture 3" descr="Diagram, schematic&#10;&#10;Description automatically generated">
            <a:extLst>
              <a:ext uri="{FF2B5EF4-FFF2-40B4-BE49-F238E27FC236}">
                <a16:creationId xmlns:a16="http://schemas.microsoft.com/office/drawing/2014/main" id="{B4CFC46F-9B96-7264-2BD6-8097FE1054CE}"/>
              </a:ext>
            </a:extLst>
          </p:cNvPr>
          <p:cNvPicPr>
            <a:picLocks noChangeAspect="1"/>
          </p:cNvPicPr>
          <p:nvPr/>
        </p:nvPicPr>
        <p:blipFill>
          <a:blip r:embed="rId3"/>
          <a:stretch>
            <a:fillRect/>
          </a:stretch>
        </p:blipFill>
        <p:spPr>
          <a:xfrm>
            <a:off x="2800902" y="278248"/>
            <a:ext cx="3904457" cy="4666974"/>
          </a:xfrm>
          <a:prstGeom prst="rect">
            <a:avLst/>
          </a:prstGeom>
        </p:spPr>
      </p:pic>
    </p:spTree>
    <p:extLst>
      <p:ext uri="{BB962C8B-B14F-4D97-AF65-F5344CB8AC3E}">
        <p14:creationId xmlns:p14="http://schemas.microsoft.com/office/powerpoint/2010/main" val="309800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FCD0-64D2-0A03-31B6-3028CF5AD5FB}"/>
              </a:ext>
            </a:extLst>
          </p:cNvPr>
          <p:cNvSpPr>
            <a:spLocks noGrp="1"/>
          </p:cNvSpPr>
          <p:nvPr>
            <p:ph type="title"/>
          </p:nvPr>
        </p:nvSpPr>
        <p:spPr/>
        <p:txBody>
          <a:bodyPr/>
          <a:lstStyle/>
          <a:p>
            <a:r>
              <a:rPr lang="en-US" dirty="0"/>
              <a:t>Test Description</a:t>
            </a:r>
          </a:p>
        </p:txBody>
      </p:sp>
    </p:spTree>
    <p:extLst>
      <p:ext uri="{BB962C8B-B14F-4D97-AF65-F5344CB8AC3E}">
        <p14:creationId xmlns:p14="http://schemas.microsoft.com/office/powerpoint/2010/main" val="2237050650"/>
      </p:ext>
    </p:extLst>
  </p:cSld>
  <p:clrMapOvr>
    <a:masterClrMapping/>
  </p:clrMapOvr>
</p:sld>
</file>

<file path=ppt/theme/theme1.xml><?xml version="1.0" encoding="utf-8"?>
<a:theme xmlns:a="http://schemas.openxmlformats.org/drawingml/2006/main" name="INL 2020">
  <a:themeElements>
    <a:clrScheme name="INL 2020">
      <a:dk1>
        <a:srgbClr val="000000"/>
      </a:dk1>
      <a:lt1>
        <a:srgbClr val="FFFFFF"/>
      </a:lt1>
      <a:dk2>
        <a:srgbClr val="06509D"/>
      </a:dk2>
      <a:lt2>
        <a:srgbClr val="2CA8E1"/>
      </a:lt2>
      <a:accent1>
        <a:srgbClr val="8EC423"/>
      </a:accent1>
      <a:accent2>
        <a:srgbClr val="2CA8E1"/>
      </a:accent2>
      <a:accent3>
        <a:srgbClr val="832369"/>
      </a:accent3>
      <a:accent4>
        <a:srgbClr val="CF1D4C"/>
      </a:accent4>
      <a:accent5>
        <a:srgbClr val="F78E20"/>
      </a:accent5>
      <a:accent6>
        <a:srgbClr val="59595C"/>
      </a:accent6>
      <a:hlink>
        <a:srgbClr val="7F7F7F"/>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L_2022_hexLight_wide" id="{CEFDF9B7-2EEF-1B45-8602-C6B97692D5D0}" vid="{DB340F32-68AB-BF4D-AB27-BC335893EF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7E82F965877DA48B42BD2A948B41834" ma:contentTypeVersion="1" ma:contentTypeDescription="Create a new document." ma:contentTypeScope="" ma:versionID="2256d34d26a10fb9041f5e82347b058b">
  <xsd:schema xmlns:xsd="http://www.w3.org/2001/XMLSchema" xmlns:xs="http://www.w3.org/2001/XMLSchema" xmlns:p="http://schemas.microsoft.com/office/2006/metadata/properties" xmlns:ns2="e13a543c-6713-4e5a-aa83-cb6a8e4cb4d2" targetNamespace="http://schemas.microsoft.com/office/2006/metadata/properties" ma:root="true" ma:fieldsID="fe980c8458d991d66740f43b520c8eeb" ns2:_="">
    <xsd:import namespace="e13a543c-6713-4e5a-aa83-cb6a8e4cb4d2"/>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3a543c-6713-4e5a-aa83-cb6a8e4cb4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E72521-46AD-4BAF-8AA5-1067FA40190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B987B27-07C2-425E-9FC8-8EB9D2FCBB97}">
  <ds:schemaRefs>
    <ds:schemaRef ds:uri="http://schemas.microsoft.com/sharepoint/v3/contenttype/forms"/>
  </ds:schemaRefs>
</ds:datastoreItem>
</file>

<file path=customXml/itemProps3.xml><?xml version="1.0" encoding="utf-8"?>
<ds:datastoreItem xmlns:ds="http://schemas.openxmlformats.org/officeDocument/2006/customXml" ds:itemID="{2B7AF8C6-E10B-4783-A4B1-8FFF49C2B0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3a543c-6713-4e5a-aa83-cb6a8e4cb4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INL 2020</Template>
  <TotalTime>35433</TotalTime>
  <Words>779</Words>
  <Application>Microsoft Macintosh PowerPoint</Application>
  <PresentationFormat>Widescreen</PresentationFormat>
  <Paragraphs>87</Paragraphs>
  <Slides>22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Narrow</vt:lpstr>
      <vt:lpstr>Calibri</vt:lpstr>
      <vt:lpstr>ElsevierGulliver</vt:lpstr>
      <vt:lpstr>Myriad Pro Cond</vt:lpstr>
      <vt:lpstr>Times</vt:lpstr>
      <vt:lpstr>Times New Roman</vt:lpstr>
      <vt:lpstr>TimesNewRomanPSMT</vt:lpstr>
      <vt:lpstr>INL 2020</vt:lpstr>
      <vt:lpstr>PowerPoint Presentation</vt:lpstr>
      <vt:lpstr>Outline</vt:lpstr>
      <vt:lpstr>Motivation</vt:lpstr>
      <vt:lpstr>Overview</vt:lpstr>
      <vt:lpstr>Context</vt:lpstr>
      <vt:lpstr>Principles of subchannel formulation</vt:lpstr>
      <vt:lpstr>Expansion of Pronghorn’s Subchannel code to Sodium Fast Reactors</vt:lpstr>
      <vt:lpstr>EBR-II</vt:lpstr>
      <vt:lpstr>Test Description</vt:lpstr>
      <vt:lpstr>SHRT-17, SHRT-45R Tests</vt:lpstr>
      <vt:lpstr>Instrumented Subassemblies (XX09 &amp; XX10)</vt:lpstr>
      <vt:lpstr>Instrumented Subassemblies Layout (XX09 &amp; XX10)</vt:lpstr>
      <vt:lpstr>Instrumented Subassembly XX09</vt:lpstr>
      <vt:lpstr>Instrumented Subassembly XX09</vt:lpstr>
      <vt:lpstr>Boundary Conditions</vt:lpstr>
      <vt:lpstr>Subchannel Results</vt:lpstr>
      <vt:lpstr>Models of XX09</vt:lpstr>
      <vt:lpstr>Pronghorn solution, steady state SHRT-17</vt:lpstr>
      <vt:lpstr>Results of Subchannel Initial Steady State for XX09 SHRT-17</vt:lpstr>
      <vt:lpstr>Results of Subchannel Initial Steady State for XX09 SHRT-17</vt:lpstr>
      <vt:lpstr>Results of Subchannel Initial Steady State for XX09 SHRT-45R</vt:lpstr>
      <vt:lpstr>Results of Subchannel Transient for XX09</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Mauricio E. Tano Retamales</dc:creator>
  <cp:keywords/>
  <dc:description/>
  <cp:lastModifiedBy>Vasileios Kyriakopoulos</cp:lastModifiedBy>
  <cp:revision>46</cp:revision>
  <dcterms:created xsi:type="dcterms:W3CDTF">2022-07-14T21:16:17Z</dcterms:created>
  <dcterms:modified xsi:type="dcterms:W3CDTF">2023-03-23T16:32:26Z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0x010100E7E82F965877DA48B42BD2A948B41834</vt:lpwstr>
  </property>
</Properties>
</file>